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7895" r:id="rId2"/>
    <p:sldId id="9692" r:id="rId3"/>
    <p:sldId id="9684" r:id="rId4"/>
    <p:sldId id="9700" r:id="rId5"/>
    <p:sldId id="9726" r:id="rId6"/>
    <p:sldId id="9701" r:id="rId7"/>
    <p:sldId id="9693" r:id="rId8"/>
    <p:sldId id="9717" r:id="rId9"/>
    <p:sldId id="9720" r:id="rId10"/>
    <p:sldId id="9709" r:id="rId11"/>
    <p:sldId id="9694" r:id="rId12"/>
    <p:sldId id="9703" r:id="rId13"/>
    <p:sldId id="9721" r:id="rId14"/>
    <p:sldId id="9710" r:id="rId15"/>
    <p:sldId id="9695" r:id="rId16"/>
    <p:sldId id="9704" r:id="rId17"/>
    <p:sldId id="9711" r:id="rId18"/>
    <p:sldId id="9696" r:id="rId19"/>
    <p:sldId id="9705" r:id="rId20"/>
    <p:sldId id="9712" r:id="rId21"/>
    <p:sldId id="9697" r:id="rId22"/>
    <p:sldId id="9722" r:id="rId23"/>
    <p:sldId id="9723" r:id="rId24"/>
    <p:sldId id="9713" r:id="rId25"/>
    <p:sldId id="9698" r:id="rId26"/>
    <p:sldId id="9724" r:id="rId27"/>
    <p:sldId id="9725" r:id="rId28"/>
    <p:sldId id="9714" r:id="rId29"/>
    <p:sldId id="9699" r:id="rId30"/>
    <p:sldId id="9715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B39D9-4B1D-C757-F7C7-99C91176E016}" name="Benjamin Rohrer" initials="BR" userId="S::b.rohrer@avoxamediengruppe.onmicrosoft.com::81c0960e-aaa3-4a61-bcb1-0da8d128af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9"/>
    <a:srgbClr val="00707F"/>
    <a:srgbClr val="00701F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6"/>
    <p:restoredTop sz="95590"/>
  </p:normalViewPr>
  <p:slideViewPr>
    <p:cSldViewPr snapToGrid="0">
      <p:cViewPr varScale="1">
        <p:scale>
          <a:sx n="114" d="100"/>
          <a:sy n="114" d="100"/>
        </p:scale>
        <p:origin x="1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8182A63-B4D7-9AD6-92BD-E81A0C7906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CD0D0C-BD23-1BE9-6CEC-BB963D0310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F36CAC8-8A86-A849-A82B-9D9FD0DC2799}" type="datetimeFigureOut">
              <a:rPr lang="de-DE" smtClean="0"/>
              <a:pPr/>
              <a:t>06.05.24</a:t>
            </a:fld>
            <a:endParaRPr 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812D87CE-DC1B-C3AD-C7CE-E196282E04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3EB45C5-A1F3-A1B9-29B1-CC9418151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28F587-42CA-B7C6-7F3B-0D632A4EF5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0C4573-3184-6C00-DAF7-A6D0C3801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EA32E9B-F4C9-1446-A5B8-CA1AF6CB6A1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0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62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704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8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356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13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4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84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76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0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94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74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6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1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1373F-3245-C34E-9632-089F5C5430C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22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A151D72-3D76-0D49-BB1E-846823518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11303673" cy="6858000"/>
          </a:xfrm>
          <a:custGeom>
            <a:avLst/>
            <a:gdLst>
              <a:gd name="connsiteX0" fmla="*/ 0 w 8289748"/>
              <a:gd name="connsiteY0" fmla="*/ 5143500 h 5143500"/>
              <a:gd name="connsiteX1" fmla="*/ 0 w 8289748"/>
              <a:gd name="connsiteY1" fmla="*/ 0 h 5143500"/>
              <a:gd name="connsiteX2" fmla="*/ 8289748 w 8289748"/>
              <a:gd name="connsiteY2" fmla="*/ 0 h 5143500"/>
              <a:gd name="connsiteX3" fmla="*/ 8289748 w 8289748"/>
              <a:gd name="connsiteY3" fmla="*/ 5143500 h 5143500"/>
              <a:gd name="connsiteX4" fmla="*/ 0 w 8289748"/>
              <a:gd name="connsiteY4" fmla="*/ 5143500 h 5143500"/>
              <a:gd name="connsiteX0" fmla="*/ 0 w 8477755"/>
              <a:gd name="connsiteY0" fmla="*/ 5143500 h 5152046"/>
              <a:gd name="connsiteX1" fmla="*/ 0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3500 h 5152046"/>
              <a:gd name="connsiteX0" fmla="*/ 0 w 8477755"/>
              <a:gd name="connsiteY0" fmla="*/ 5147917 h 5152046"/>
              <a:gd name="connsiteX1" fmla="*/ 0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7917 h 515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755" h="5152046">
                <a:moveTo>
                  <a:pt x="0" y="5147917"/>
                </a:moveTo>
                <a:lnTo>
                  <a:pt x="0" y="0"/>
                </a:lnTo>
                <a:lnTo>
                  <a:pt x="8289748" y="0"/>
                </a:lnTo>
                <a:lnTo>
                  <a:pt x="8477755" y="5152046"/>
                </a:lnTo>
                <a:lnTo>
                  <a:pt x="0" y="51479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-120000">
            <a:off x="558257" y="5518119"/>
            <a:ext cx="11670708" cy="960000"/>
          </a:xfrm>
          <a:prstGeom prst="rect">
            <a:avLst/>
          </a:prstGeom>
          <a:solidFill>
            <a:schemeClr val="bg1"/>
          </a:solidFill>
        </p:spPr>
        <p:txBody>
          <a:bodyPr wrap="none" lIns="540000" tIns="108000" rIns="900000" bIns="288000" anchor="ctr" anchorCtr="0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7200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6490787" y="4227241"/>
            <a:ext cx="5727720" cy="960000"/>
          </a:xfrm>
          <a:prstGeom prst="rect">
            <a:avLst/>
          </a:prstGeom>
          <a:solidFill>
            <a:schemeClr val="bg1"/>
          </a:solidFill>
        </p:spPr>
        <p:txBody>
          <a:bodyPr wrap="none" lIns="540000" tIns="108000" rIns="900000" bIns="288000" anchor="ctr" anchorCtr="0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7200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96520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CD563CF-E423-3041-BED4-3CA3936844B5}"/>
              </a:ext>
            </a:extLst>
          </p:cNvPr>
          <p:cNvSpPr/>
          <p:nvPr userDrawn="1"/>
        </p:nvSpPr>
        <p:spPr>
          <a:xfrm>
            <a:off x="240000" y="239999"/>
            <a:ext cx="11712000" cy="6236029"/>
          </a:xfrm>
          <a:prstGeom prst="rect">
            <a:avLst/>
          </a:prstGeom>
          <a:solidFill>
            <a:srgbClr val="FF0019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HelveticaNeueLT Std" panose="020B0604020202020204" pitchFamily="34" charset="77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031B8B-A234-5E42-AA6A-EDFEB7E19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650"/>
            <a:ext cx="10515600" cy="1325033"/>
          </a:xfrm>
          <a:prstGeom prst="rect">
            <a:avLst/>
          </a:prstGeom>
        </p:spPr>
        <p:txBody>
          <a:bodyPr/>
          <a:lstStyle>
            <a:lvl1pPr>
              <a:defRPr sz="3200" b="1" i="0" cap="none" baseline="0">
                <a:solidFill>
                  <a:schemeClr val="bg1"/>
                </a:solidFill>
                <a:latin typeface="HelveticaNeueLT Std Med" panose="020B0604020202020204" pitchFamily="34" charset="77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6385CA1-A00D-9848-B054-CE48A9AE1D9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2152651"/>
            <a:ext cx="10515600" cy="3841749"/>
          </a:xfrm>
          <a:prstGeom prst="rect">
            <a:avLst/>
          </a:prstGeom>
        </p:spPr>
        <p:txBody>
          <a:bodyPr/>
          <a:lstStyle>
            <a:lvl1pPr marL="10584" indent="0">
              <a:lnSpc>
                <a:spcPct val="100000"/>
              </a:lnSpc>
              <a:spcBef>
                <a:spcPts val="1600"/>
              </a:spcBef>
              <a:tabLst/>
              <a:defRPr sz="2400" b="0" i="0" baseline="0">
                <a:solidFill>
                  <a:schemeClr val="bg1"/>
                </a:solidFill>
                <a:latin typeface="HelveticaNeueLT Std" panose="020B0604020202020204" pitchFamily="34" charset="77"/>
              </a:defRPr>
            </a:lvl1pPr>
          </a:lstStyle>
          <a:p>
            <a:r>
              <a:rPr lang="de-DE" dirty="0"/>
              <a:t>Inhalt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HelveticaNeueLT Std" panose="020B0604020202020204" pitchFamily="34" charset="77"/>
              </a:defRPr>
            </a:lvl1pPr>
          </a:lstStyle>
          <a:p>
            <a:fld id="{76223344-E642-0E4E-891D-1AA0EB921031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99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E5B8FCED-B8FD-0642-8E09-E25ABAE777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27952" y="0"/>
            <a:ext cx="4464049" cy="6858000"/>
          </a:xfrm>
          <a:custGeom>
            <a:avLst/>
            <a:gdLst>
              <a:gd name="connsiteX0" fmla="*/ 0 w 3348037"/>
              <a:gd name="connsiteY0" fmla="*/ 0 h 5143500"/>
              <a:gd name="connsiteX1" fmla="*/ 3348037 w 3348037"/>
              <a:gd name="connsiteY1" fmla="*/ 0 h 5143500"/>
              <a:gd name="connsiteX2" fmla="*/ 3348037 w 3348037"/>
              <a:gd name="connsiteY2" fmla="*/ 5143500 h 5143500"/>
              <a:gd name="connsiteX3" fmla="*/ 0 w 3348037"/>
              <a:gd name="connsiteY3" fmla="*/ 5143500 h 5143500"/>
              <a:gd name="connsiteX4" fmla="*/ 0 w 3348037"/>
              <a:gd name="connsiteY4" fmla="*/ 0 h 5143500"/>
              <a:gd name="connsiteX0" fmla="*/ 0 w 3348037"/>
              <a:gd name="connsiteY0" fmla="*/ 0 h 5143500"/>
              <a:gd name="connsiteX1" fmla="*/ 3348037 w 3348037"/>
              <a:gd name="connsiteY1" fmla="*/ 0 h 5143500"/>
              <a:gd name="connsiteX2" fmla="*/ 3348037 w 3348037"/>
              <a:gd name="connsiteY2" fmla="*/ 5143500 h 5143500"/>
              <a:gd name="connsiteX3" fmla="*/ 177282 w 3348037"/>
              <a:gd name="connsiteY3" fmla="*/ 5143500 h 5143500"/>
              <a:gd name="connsiteX4" fmla="*/ 0 w 3348037"/>
              <a:gd name="connsiteY4" fmla="*/ 0 h 5143500"/>
              <a:gd name="connsiteX0" fmla="*/ 0 w 3348037"/>
              <a:gd name="connsiteY0" fmla="*/ 0 h 5143500"/>
              <a:gd name="connsiteX1" fmla="*/ 3348037 w 3348037"/>
              <a:gd name="connsiteY1" fmla="*/ 0 h 5143500"/>
              <a:gd name="connsiteX2" fmla="*/ 3348037 w 3348037"/>
              <a:gd name="connsiteY2" fmla="*/ 5143500 h 5143500"/>
              <a:gd name="connsiteX3" fmla="*/ 195943 w 3348037"/>
              <a:gd name="connsiteY3" fmla="*/ 5143500 h 5143500"/>
              <a:gd name="connsiteX4" fmla="*/ 0 w 334803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037" h="5143500">
                <a:moveTo>
                  <a:pt x="0" y="0"/>
                </a:moveTo>
                <a:lnTo>
                  <a:pt x="3348037" y="0"/>
                </a:lnTo>
                <a:lnTo>
                  <a:pt x="3348037" y="5143500"/>
                </a:lnTo>
                <a:lnTo>
                  <a:pt x="195943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406" y="1641644"/>
            <a:ext cx="6680181" cy="404373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Aufzählung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5E993B-A04F-7543-B82B-C87DCF0FBB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7" y="2243208"/>
            <a:ext cx="6680200" cy="3742267"/>
          </a:xfrm>
        </p:spPr>
        <p:txBody>
          <a:bodyPr/>
          <a:lstStyle>
            <a:lvl1pPr marL="253994" indent="-253994">
              <a:lnSpc>
                <a:spcPts val="3200"/>
              </a:lnSpc>
              <a:spcBef>
                <a:spcPts val="133"/>
              </a:spcBef>
              <a:buClr>
                <a:srgbClr val="FF0019"/>
              </a:buClr>
              <a:buFont typeface="Systemschrift"/>
              <a:buChar char="»"/>
              <a:tabLst/>
              <a:defRPr sz="2267" baseline="0">
                <a:solidFill>
                  <a:schemeClr val="tx1"/>
                </a:solidFill>
              </a:defRPr>
            </a:lvl1pPr>
            <a:lvl2pPr marL="719982" indent="-285744">
              <a:spcBef>
                <a:spcPts val="400"/>
              </a:spcBef>
              <a:buClr>
                <a:srgbClr val="FF0019"/>
              </a:buClr>
              <a:buFont typeface="Systemschrift"/>
              <a:buChar char="›"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974" indent="-228594" fontAlgn="ctr">
              <a:lnSpc>
                <a:spcPct val="150000"/>
              </a:lnSpc>
              <a:spcBef>
                <a:spcPts val="267"/>
              </a:spcBef>
              <a:buClr>
                <a:srgbClr val="FF0019"/>
              </a:buClr>
              <a:buSzPct val="135000"/>
              <a:buFont typeface="Arial" panose="020B0604020202020204" pitchFamily="34" charset="0"/>
              <a:buChar char="•"/>
              <a:defRPr sz="1733" b="0" i="0" baseline="0">
                <a:latin typeface="Arial" panose="020B0604020202020204" pitchFamily="34" charset="0"/>
              </a:defRPr>
            </a:lvl3pPr>
            <a:lvl4pPr marL="1439964" indent="-228594" fontAlgn="ctr">
              <a:lnSpc>
                <a:spcPct val="150000"/>
              </a:lnSpc>
              <a:spcBef>
                <a:spcPts val="333"/>
              </a:spcBef>
              <a:buSzPct val="90000"/>
              <a:buFont typeface="Courier New" panose="02070309020205020404" pitchFamily="49" charset="0"/>
              <a:buChar char="o"/>
              <a:defRPr sz="1600" b="0" i="0" baseline="0">
                <a:latin typeface="Arial" panose="020B0604020202020204" pitchFamily="34" charset="0"/>
              </a:defRPr>
            </a:lvl4pPr>
            <a:lvl5pPr marL="2057349" indent="-228594">
              <a:lnSpc>
                <a:spcPct val="15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67" b="0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778FF29A-7901-4AB6-70E8-0863736F71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20935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3765">
          <p15:clr>
            <a:srgbClr val="FBAE40"/>
          </p15:clr>
        </p15:guide>
        <p15:guide id="3" pos="365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|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50320F8-2367-8C4D-B0F7-1767F2DD0F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C50C5D9-7A28-ED41-A0A5-47A5DE7FFC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2034" y="0"/>
            <a:ext cx="3119967" cy="6858000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975" h="5143500">
                <a:moveTo>
                  <a:pt x="0" y="0"/>
                </a:moveTo>
                <a:lnTo>
                  <a:pt x="2339975" y="0"/>
                </a:lnTo>
                <a:lnTo>
                  <a:pt x="2339975" y="5143500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406" y="1641644"/>
            <a:ext cx="6680181" cy="404373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Aufzählung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2D9088A-EA97-5448-8BFF-0C6D9CB2C6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7" y="2243208"/>
            <a:ext cx="6680200" cy="3742267"/>
          </a:xfrm>
        </p:spPr>
        <p:txBody>
          <a:bodyPr/>
          <a:lstStyle>
            <a:lvl1pPr marL="253994" indent="-253994">
              <a:lnSpc>
                <a:spcPts val="3200"/>
              </a:lnSpc>
              <a:spcBef>
                <a:spcPts val="133"/>
              </a:spcBef>
              <a:buClr>
                <a:srgbClr val="FF0019"/>
              </a:buClr>
              <a:buFont typeface="Systemschrift"/>
              <a:buChar char="»"/>
              <a:tabLst/>
              <a:defRPr sz="2267" baseline="0">
                <a:solidFill>
                  <a:schemeClr val="tx1"/>
                </a:solidFill>
              </a:defRPr>
            </a:lvl1pPr>
            <a:lvl2pPr marL="719982" indent="-285744">
              <a:spcBef>
                <a:spcPts val="400"/>
              </a:spcBef>
              <a:buClr>
                <a:srgbClr val="FF0019"/>
              </a:buClr>
              <a:buFont typeface="Systemschrift"/>
              <a:buChar char="›"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974" indent="-228594" fontAlgn="ctr">
              <a:lnSpc>
                <a:spcPct val="150000"/>
              </a:lnSpc>
              <a:spcBef>
                <a:spcPts val="267"/>
              </a:spcBef>
              <a:buClr>
                <a:srgbClr val="FF0019"/>
              </a:buClr>
              <a:buSzPct val="135000"/>
              <a:buFont typeface="Arial" panose="020B0604020202020204" pitchFamily="34" charset="0"/>
              <a:buChar char="•"/>
              <a:defRPr sz="1733" b="0" i="0" baseline="0">
                <a:latin typeface="Arial" panose="020B0604020202020204" pitchFamily="34" charset="0"/>
              </a:defRPr>
            </a:lvl3pPr>
            <a:lvl4pPr marL="1439964" indent="-228594" fontAlgn="ctr">
              <a:lnSpc>
                <a:spcPct val="150000"/>
              </a:lnSpc>
              <a:spcBef>
                <a:spcPts val="333"/>
              </a:spcBef>
              <a:buSzPct val="90000"/>
              <a:buFont typeface="Courier New" panose="02070309020205020404" pitchFamily="49" charset="0"/>
              <a:buChar char="o"/>
              <a:defRPr sz="1600" b="0" i="0" baseline="0">
                <a:latin typeface="Arial" panose="020B0604020202020204" pitchFamily="34" charset="0"/>
              </a:defRPr>
            </a:lvl4pPr>
            <a:lvl5pPr marL="2057349" indent="-228594">
              <a:lnSpc>
                <a:spcPct val="15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67" b="0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13665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22">
          <p15:clr>
            <a:srgbClr val="FBAE40"/>
          </p15:clr>
        </p15:guide>
        <p15:guide id="2" pos="42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F2EE3F-53F3-CA45-944B-AED095418A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A02BAD6-8E98-054B-81F2-57E413A4C9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0"/>
            <a:ext cx="3071284" cy="6858000"/>
          </a:xfrm>
          <a:custGeom>
            <a:avLst/>
            <a:gdLst>
              <a:gd name="connsiteX0" fmla="*/ 0 w 2303463"/>
              <a:gd name="connsiteY0" fmla="*/ 0 h 5143500"/>
              <a:gd name="connsiteX1" fmla="*/ 2303463 w 2303463"/>
              <a:gd name="connsiteY1" fmla="*/ 0 h 5143500"/>
              <a:gd name="connsiteX2" fmla="*/ 2303463 w 2303463"/>
              <a:gd name="connsiteY2" fmla="*/ 5143500 h 5143500"/>
              <a:gd name="connsiteX3" fmla="*/ 0 w 2303463"/>
              <a:gd name="connsiteY3" fmla="*/ 5143500 h 5143500"/>
              <a:gd name="connsiteX4" fmla="*/ 0 w 2303463"/>
              <a:gd name="connsiteY4" fmla="*/ 0 h 5143500"/>
              <a:gd name="connsiteX0" fmla="*/ 0 w 2303463"/>
              <a:gd name="connsiteY0" fmla="*/ 0 h 5143500"/>
              <a:gd name="connsiteX1" fmla="*/ 2126182 w 2303463"/>
              <a:gd name="connsiteY1" fmla="*/ 0 h 5143500"/>
              <a:gd name="connsiteX2" fmla="*/ 2303463 w 2303463"/>
              <a:gd name="connsiteY2" fmla="*/ 5143500 h 5143500"/>
              <a:gd name="connsiteX3" fmla="*/ 0 w 2303463"/>
              <a:gd name="connsiteY3" fmla="*/ 5143500 h 5143500"/>
              <a:gd name="connsiteX4" fmla="*/ 0 w 2303463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3463" h="5143500">
                <a:moveTo>
                  <a:pt x="0" y="0"/>
                </a:moveTo>
                <a:lnTo>
                  <a:pt x="2126182" y="0"/>
                </a:lnTo>
                <a:lnTo>
                  <a:pt x="2303463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5006" y="1641644"/>
            <a:ext cx="7599893" cy="404373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Aufzählung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9914E38-4198-BA4D-8BB2-5CB936A046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64456" y="2243208"/>
            <a:ext cx="7599893" cy="3742267"/>
          </a:xfrm>
        </p:spPr>
        <p:txBody>
          <a:bodyPr/>
          <a:lstStyle>
            <a:lvl1pPr marL="253994" indent="-253994">
              <a:lnSpc>
                <a:spcPts val="3200"/>
              </a:lnSpc>
              <a:spcBef>
                <a:spcPts val="133"/>
              </a:spcBef>
              <a:buClr>
                <a:srgbClr val="FF0019"/>
              </a:buClr>
              <a:buFont typeface="Systemschrift"/>
              <a:buChar char="»"/>
              <a:tabLst/>
              <a:defRPr sz="2267" baseline="0">
                <a:solidFill>
                  <a:schemeClr val="tx1"/>
                </a:solidFill>
              </a:defRPr>
            </a:lvl1pPr>
            <a:lvl2pPr marL="719982" indent="-285744">
              <a:spcBef>
                <a:spcPts val="400"/>
              </a:spcBef>
              <a:buClr>
                <a:srgbClr val="FF0019"/>
              </a:buClr>
              <a:buFont typeface="Systemschrift"/>
              <a:buChar char="›"/>
              <a:defRPr sz="20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974" indent="-228594" fontAlgn="ctr">
              <a:lnSpc>
                <a:spcPct val="150000"/>
              </a:lnSpc>
              <a:spcBef>
                <a:spcPts val="267"/>
              </a:spcBef>
              <a:buClr>
                <a:srgbClr val="FF0019"/>
              </a:buClr>
              <a:buSzPct val="135000"/>
              <a:buFont typeface="Arial" panose="020B0604020202020204" pitchFamily="34" charset="0"/>
              <a:buChar char="•"/>
              <a:defRPr sz="1733" b="0" i="0" baseline="0">
                <a:latin typeface="Arial" panose="020B0604020202020204" pitchFamily="34" charset="0"/>
              </a:defRPr>
            </a:lvl3pPr>
            <a:lvl4pPr marL="1439964" indent="-228594" fontAlgn="ctr">
              <a:lnSpc>
                <a:spcPct val="150000"/>
              </a:lnSpc>
              <a:spcBef>
                <a:spcPts val="333"/>
              </a:spcBef>
              <a:buSzPct val="90000"/>
              <a:buFont typeface="Courier New" panose="02070309020205020404" pitchFamily="49" charset="0"/>
              <a:buChar char="o"/>
              <a:defRPr sz="1600" b="0" i="0" baseline="0">
                <a:latin typeface="Arial" panose="020B0604020202020204" pitchFamily="34" charset="0"/>
              </a:defRPr>
            </a:lvl4pPr>
            <a:lvl5pPr marL="2057349" indent="-228594">
              <a:lnSpc>
                <a:spcPct val="150000"/>
              </a:lnSpc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sz="1467" b="0" i="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1F18E4C0-2FC6-FD81-62E8-4DC28A67FA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71285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297397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38">
          <p15:clr>
            <a:srgbClr val="FBAE40"/>
          </p15:clr>
        </p15:guide>
        <p15:guide id="2" pos="145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| The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C5B5E839-A84D-984D-AB59-D28CA61B39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854298" y="1"/>
            <a:ext cx="3418805" cy="5724331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  <a:gd name="connsiteX0" fmla="*/ 0 w 2554579"/>
              <a:gd name="connsiteY0" fmla="*/ 0 h 5143500"/>
              <a:gd name="connsiteX1" fmla="*/ 2339975 w 2554579"/>
              <a:gd name="connsiteY1" fmla="*/ 0 h 5143500"/>
              <a:gd name="connsiteX2" fmla="*/ 2554579 w 2554579"/>
              <a:gd name="connsiteY2" fmla="*/ 5143500 h 5143500"/>
              <a:gd name="connsiteX3" fmla="*/ 223934 w 2554579"/>
              <a:gd name="connsiteY3" fmla="*/ 5143500 h 5143500"/>
              <a:gd name="connsiteX4" fmla="*/ 0 w 2554579"/>
              <a:gd name="connsiteY4" fmla="*/ 0 h 5143500"/>
              <a:gd name="connsiteX0" fmla="*/ 0 w 2564104"/>
              <a:gd name="connsiteY0" fmla="*/ 0 h 5146675"/>
              <a:gd name="connsiteX1" fmla="*/ 2339975 w 2564104"/>
              <a:gd name="connsiteY1" fmla="*/ 0 h 5146675"/>
              <a:gd name="connsiteX2" fmla="*/ 2564104 w 2564104"/>
              <a:gd name="connsiteY2" fmla="*/ 5146675 h 5146675"/>
              <a:gd name="connsiteX3" fmla="*/ 223934 w 2564104"/>
              <a:gd name="connsiteY3" fmla="*/ 5143500 h 5146675"/>
              <a:gd name="connsiteX4" fmla="*/ 0 w 2564104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104" h="5146675">
                <a:moveTo>
                  <a:pt x="0" y="0"/>
                </a:moveTo>
                <a:lnTo>
                  <a:pt x="2339975" y="0"/>
                </a:lnTo>
                <a:lnTo>
                  <a:pt x="2564104" y="5146675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8467ECF4-B7F9-4348-A716-334F725E77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968994" y="1"/>
            <a:ext cx="3418805" cy="5724332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  <a:gd name="connsiteX0" fmla="*/ 0 w 2554579"/>
              <a:gd name="connsiteY0" fmla="*/ 0 h 5143500"/>
              <a:gd name="connsiteX1" fmla="*/ 2339975 w 2554579"/>
              <a:gd name="connsiteY1" fmla="*/ 0 h 5143500"/>
              <a:gd name="connsiteX2" fmla="*/ 2554579 w 2554579"/>
              <a:gd name="connsiteY2" fmla="*/ 5143500 h 5143500"/>
              <a:gd name="connsiteX3" fmla="*/ 223934 w 2554579"/>
              <a:gd name="connsiteY3" fmla="*/ 5143500 h 5143500"/>
              <a:gd name="connsiteX4" fmla="*/ 0 w 2554579"/>
              <a:gd name="connsiteY4" fmla="*/ 0 h 5143500"/>
              <a:gd name="connsiteX0" fmla="*/ 0 w 2564104"/>
              <a:gd name="connsiteY0" fmla="*/ 0 h 5146675"/>
              <a:gd name="connsiteX1" fmla="*/ 2339975 w 2564104"/>
              <a:gd name="connsiteY1" fmla="*/ 0 h 5146675"/>
              <a:gd name="connsiteX2" fmla="*/ 2564104 w 2564104"/>
              <a:gd name="connsiteY2" fmla="*/ 5146675 h 5146675"/>
              <a:gd name="connsiteX3" fmla="*/ 223934 w 2564104"/>
              <a:gd name="connsiteY3" fmla="*/ 5143500 h 5146675"/>
              <a:gd name="connsiteX4" fmla="*/ 0 w 2564104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4104" h="5146675">
                <a:moveTo>
                  <a:pt x="0" y="0"/>
                </a:moveTo>
                <a:lnTo>
                  <a:pt x="2339975" y="0"/>
                </a:lnTo>
                <a:lnTo>
                  <a:pt x="2564104" y="5146675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DB48878F-5B66-BE41-9AE1-9D9C29B9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2034" y="1"/>
            <a:ext cx="3119967" cy="5724332"/>
          </a:xfrm>
          <a:custGeom>
            <a:avLst/>
            <a:gdLst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0 w 2339975"/>
              <a:gd name="connsiteY3" fmla="*/ 5143500 h 5143500"/>
              <a:gd name="connsiteX4" fmla="*/ 0 w 2339975"/>
              <a:gd name="connsiteY4" fmla="*/ 0 h 5143500"/>
              <a:gd name="connsiteX0" fmla="*/ 0 w 2339975"/>
              <a:gd name="connsiteY0" fmla="*/ 0 h 5143500"/>
              <a:gd name="connsiteX1" fmla="*/ 2339975 w 2339975"/>
              <a:gd name="connsiteY1" fmla="*/ 0 h 5143500"/>
              <a:gd name="connsiteX2" fmla="*/ 2339975 w 2339975"/>
              <a:gd name="connsiteY2" fmla="*/ 5143500 h 5143500"/>
              <a:gd name="connsiteX3" fmla="*/ 223934 w 2339975"/>
              <a:gd name="connsiteY3" fmla="*/ 5143500 h 5143500"/>
              <a:gd name="connsiteX4" fmla="*/ 0 w 2339975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975" h="5143500">
                <a:moveTo>
                  <a:pt x="0" y="0"/>
                </a:moveTo>
                <a:lnTo>
                  <a:pt x="2339975" y="0"/>
                </a:lnTo>
                <a:lnTo>
                  <a:pt x="2339975" y="5143500"/>
                </a:lnTo>
                <a:lnTo>
                  <a:pt x="22393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81584" y="5971514"/>
            <a:ext cx="2791627" cy="404373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Thema 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78CFB2E-BEB0-694B-BD76-CB19373EF2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6557" y="5971514"/>
            <a:ext cx="2791627" cy="404373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Thema 2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2003CB3-84D4-AA4E-B11A-09AFD4667C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77584" y="5971514"/>
            <a:ext cx="2791627" cy="404373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b="0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Thema 3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0998" y="368510"/>
            <a:ext cx="4288900" cy="45724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180000" bIns="0" anchor="t" anchorCtr="0">
            <a:noAutofit/>
          </a:bodyPr>
          <a:lstStyle>
            <a:lvl1pPr marL="0" indent="0" algn="l">
              <a:spcBef>
                <a:spcPts val="800"/>
              </a:spcBef>
              <a:tabLst/>
              <a:defRPr lang="de-DE" sz="2400" b="0" i="0" kern="1200" baseline="0" dirty="0">
                <a:ln>
                  <a:noFill/>
                </a:ln>
                <a:solidFill>
                  <a:schemeClr val="tx1"/>
                </a:solidFill>
                <a:latin typeface="Arial Black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66117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22">
          <p15:clr>
            <a:srgbClr val="FBAE40"/>
          </p15:clr>
        </p15:guide>
        <p15:guide id="2" pos="42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Schat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92585" y="1229784"/>
            <a:ext cx="3327400" cy="439843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F57DB54C-F85D-BE43-AA34-7CDFDF32BF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1777" y="1229784"/>
            <a:ext cx="3327400" cy="439843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342316-543A-874D-9064-81E50FA909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D6D26A71-A7CA-D076-D1F4-D3C5541A17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58353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92587" y="1097654"/>
            <a:ext cx="3329576" cy="4543909"/>
          </a:xfrm>
          <a:custGeom>
            <a:avLst/>
            <a:gdLst>
              <a:gd name="connsiteX0" fmla="*/ 0 w 2495550"/>
              <a:gd name="connsiteY0" fmla="*/ 3298825 h 3298825"/>
              <a:gd name="connsiteX1" fmla="*/ 120136 w 2495550"/>
              <a:gd name="connsiteY1" fmla="*/ 0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58283 w 2553833"/>
              <a:gd name="connsiteY0" fmla="*/ 3298825 h 3298825"/>
              <a:gd name="connsiteX1" fmla="*/ 0 w 2553833"/>
              <a:gd name="connsiteY1" fmla="*/ 0 h 3298825"/>
              <a:gd name="connsiteX2" fmla="*/ 2433697 w 2553833"/>
              <a:gd name="connsiteY2" fmla="*/ 0 h 3298825"/>
              <a:gd name="connsiteX3" fmla="*/ 2553833 w 2553833"/>
              <a:gd name="connsiteY3" fmla="*/ 3298825 h 3298825"/>
              <a:gd name="connsiteX4" fmla="*/ 58283 w 2553833"/>
              <a:gd name="connsiteY4" fmla="*/ 3298825 h 3298825"/>
              <a:gd name="connsiteX0" fmla="*/ 0 w 2495550"/>
              <a:gd name="connsiteY0" fmla="*/ 3298825 h 3298825"/>
              <a:gd name="connsiteX1" fmla="*/ 4688 w 2495550"/>
              <a:gd name="connsiteY1" fmla="*/ 10497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0497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83975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5991 w 2507349"/>
              <a:gd name="connsiteY0" fmla="*/ 3298825 h 3298825"/>
              <a:gd name="connsiteX1" fmla="*/ 184 w 2507349"/>
              <a:gd name="connsiteY1" fmla="*/ 188945 h 3298825"/>
              <a:gd name="connsiteX2" fmla="*/ 2507349 w 2507349"/>
              <a:gd name="connsiteY2" fmla="*/ 0 h 3298825"/>
              <a:gd name="connsiteX3" fmla="*/ 2501541 w 2507349"/>
              <a:gd name="connsiteY3" fmla="*/ 3298825 h 3298825"/>
              <a:gd name="connsiteX4" fmla="*/ 5991 w 2507349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9125 w 2501358"/>
              <a:gd name="connsiteY1" fmla="*/ 180191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4312 w 2501358"/>
              <a:gd name="connsiteY1" fmla="*/ 165753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6554"/>
              <a:gd name="connsiteY0" fmla="*/ 3418320 h 3418320"/>
              <a:gd name="connsiteX1" fmla="*/ 14312 w 2506554"/>
              <a:gd name="connsiteY1" fmla="*/ 285248 h 3418320"/>
              <a:gd name="connsiteX2" fmla="*/ 2506554 w 2506554"/>
              <a:gd name="connsiteY2" fmla="*/ 0 h 3418320"/>
              <a:gd name="connsiteX3" fmla="*/ 2495550 w 2506554"/>
              <a:gd name="connsiteY3" fmla="*/ 3418320 h 3418320"/>
              <a:gd name="connsiteX4" fmla="*/ 0 w 2506554"/>
              <a:gd name="connsiteY4" fmla="*/ 3418320 h 3418320"/>
              <a:gd name="connsiteX0" fmla="*/ 0 w 2511749"/>
              <a:gd name="connsiteY0" fmla="*/ 3413125 h 3413125"/>
              <a:gd name="connsiteX1" fmla="*/ 14312 w 2511749"/>
              <a:gd name="connsiteY1" fmla="*/ 280053 h 3413125"/>
              <a:gd name="connsiteX2" fmla="*/ 2511749 w 2511749"/>
              <a:gd name="connsiteY2" fmla="*/ 0 h 3413125"/>
              <a:gd name="connsiteX3" fmla="*/ 2495550 w 2511749"/>
              <a:gd name="connsiteY3" fmla="*/ 3413125 h 3413125"/>
              <a:gd name="connsiteX4" fmla="*/ 0 w 2511749"/>
              <a:gd name="connsiteY4" fmla="*/ 3413125 h 3413125"/>
              <a:gd name="connsiteX0" fmla="*/ 0 w 2527336"/>
              <a:gd name="connsiteY0" fmla="*/ 3407930 h 3407930"/>
              <a:gd name="connsiteX1" fmla="*/ 14312 w 2527336"/>
              <a:gd name="connsiteY1" fmla="*/ 274858 h 3407930"/>
              <a:gd name="connsiteX2" fmla="*/ 2527336 w 2527336"/>
              <a:gd name="connsiteY2" fmla="*/ 0 h 3407930"/>
              <a:gd name="connsiteX3" fmla="*/ 2495550 w 2527336"/>
              <a:gd name="connsiteY3" fmla="*/ 3407930 h 3407930"/>
              <a:gd name="connsiteX4" fmla="*/ 0 w 2527336"/>
              <a:gd name="connsiteY4" fmla="*/ 3407930 h 3407930"/>
              <a:gd name="connsiteX0" fmla="*/ 0 w 2501358"/>
              <a:gd name="connsiteY0" fmla="*/ 3402735 h 3402735"/>
              <a:gd name="connsiteX1" fmla="*/ 14312 w 2501358"/>
              <a:gd name="connsiteY1" fmla="*/ 269663 h 3402735"/>
              <a:gd name="connsiteX2" fmla="*/ 2501358 w 2501358"/>
              <a:gd name="connsiteY2" fmla="*/ 0 h 3402735"/>
              <a:gd name="connsiteX3" fmla="*/ 2495550 w 2501358"/>
              <a:gd name="connsiteY3" fmla="*/ 3402735 h 3402735"/>
              <a:gd name="connsiteX4" fmla="*/ 0 w 2501358"/>
              <a:gd name="connsiteY4" fmla="*/ 3402735 h 3402735"/>
              <a:gd name="connsiteX0" fmla="*/ 0 w 2497182"/>
              <a:gd name="connsiteY0" fmla="*/ 3397540 h 3397540"/>
              <a:gd name="connsiteX1" fmla="*/ 14312 w 2497182"/>
              <a:gd name="connsiteY1" fmla="*/ 264468 h 3397540"/>
              <a:gd name="connsiteX2" fmla="*/ 2496163 w 2497182"/>
              <a:gd name="connsiteY2" fmla="*/ 0 h 3397540"/>
              <a:gd name="connsiteX3" fmla="*/ 2495550 w 2497182"/>
              <a:gd name="connsiteY3" fmla="*/ 3397540 h 3397540"/>
              <a:gd name="connsiteX4" fmla="*/ 0 w 2497182"/>
              <a:gd name="connsiteY4" fmla="*/ 3397540 h 3397540"/>
              <a:gd name="connsiteX0" fmla="*/ 0 w 2506553"/>
              <a:gd name="connsiteY0" fmla="*/ 3413127 h 3413127"/>
              <a:gd name="connsiteX1" fmla="*/ 14312 w 2506553"/>
              <a:gd name="connsiteY1" fmla="*/ 280055 h 3413127"/>
              <a:gd name="connsiteX2" fmla="*/ 2506553 w 2506553"/>
              <a:gd name="connsiteY2" fmla="*/ 0 h 3413127"/>
              <a:gd name="connsiteX3" fmla="*/ 2495550 w 2506553"/>
              <a:gd name="connsiteY3" fmla="*/ 3413127 h 3413127"/>
              <a:gd name="connsiteX4" fmla="*/ 0 w 2506553"/>
              <a:gd name="connsiteY4" fmla="*/ 3413127 h 3413127"/>
              <a:gd name="connsiteX0" fmla="*/ 0 w 2501358"/>
              <a:gd name="connsiteY0" fmla="*/ 3413127 h 3413127"/>
              <a:gd name="connsiteX1" fmla="*/ 14312 w 2501358"/>
              <a:gd name="connsiteY1" fmla="*/ 280055 h 3413127"/>
              <a:gd name="connsiteX2" fmla="*/ 2501358 w 2501358"/>
              <a:gd name="connsiteY2" fmla="*/ 0 h 3413127"/>
              <a:gd name="connsiteX3" fmla="*/ 2495550 w 2501358"/>
              <a:gd name="connsiteY3" fmla="*/ 3413127 h 3413127"/>
              <a:gd name="connsiteX4" fmla="*/ 0 w 2501358"/>
              <a:gd name="connsiteY4" fmla="*/ 3413127 h 3413127"/>
              <a:gd name="connsiteX0" fmla="*/ 0 w 2497182"/>
              <a:gd name="connsiteY0" fmla="*/ 3407932 h 3407932"/>
              <a:gd name="connsiteX1" fmla="*/ 14312 w 2497182"/>
              <a:gd name="connsiteY1" fmla="*/ 274860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  <a:gd name="connsiteX0" fmla="*/ 0 w 2497182"/>
              <a:gd name="connsiteY0" fmla="*/ 3407932 h 3407932"/>
              <a:gd name="connsiteX1" fmla="*/ 14312 w 2497182"/>
              <a:gd name="connsiteY1" fmla="*/ 72237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  <a:gd name="connsiteX0" fmla="*/ 0 w 2497182"/>
              <a:gd name="connsiteY0" fmla="*/ 3407932 h 3407932"/>
              <a:gd name="connsiteX1" fmla="*/ 9116 w 2497182"/>
              <a:gd name="connsiteY1" fmla="*/ 77432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  <a:gd name="connsiteX0" fmla="*/ 0 w 2497182"/>
              <a:gd name="connsiteY0" fmla="*/ 3407932 h 3407932"/>
              <a:gd name="connsiteX1" fmla="*/ 14311 w 2497182"/>
              <a:gd name="connsiteY1" fmla="*/ 87823 h 3407932"/>
              <a:gd name="connsiteX2" fmla="*/ 2496163 w 2497182"/>
              <a:gd name="connsiteY2" fmla="*/ 0 h 3407932"/>
              <a:gd name="connsiteX3" fmla="*/ 2495550 w 2497182"/>
              <a:gd name="connsiteY3" fmla="*/ 3407932 h 3407932"/>
              <a:gd name="connsiteX4" fmla="*/ 0 w 2497182"/>
              <a:gd name="connsiteY4" fmla="*/ 3407932 h 3407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7182" h="3407932">
                <a:moveTo>
                  <a:pt x="0" y="3407932"/>
                </a:moveTo>
                <a:cubicBezTo>
                  <a:pt x="1563" y="2311823"/>
                  <a:pt x="12748" y="1183932"/>
                  <a:pt x="14311" y="87823"/>
                </a:cubicBezTo>
                <a:lnTo>
                  <a:pt x="2496163" y="0"/>
                </a:lnTo>
                <a:cubicBezTo>
                  <a:pt x="2490763" y="1137708"/>
                  <a:pt x="2500950" y="2270224"/>
                  <a:pt x="2495550" y="3407932"/>
                </a:cubicBezTo>
                <a:lnTo>
                  <a:pt x="0" y="3407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1778" y="911970"/>
            <a:ext cx="3341561" cy="4729593"/>
          </a:xfrm>
          <a:custGeom>
            <a:avLst/>
            <a:gdLst>
              <a:gd name="connsiteX0" fmla="*/ 0 w 2495550"/>
              <a:gd name="connsiteY0" fmla="*/ 3298825 h 3298825"/>
              <a:gd name="connsiteX1" fmla="*/ 120136 w 2495550"/>
              <a:gd name="connsiteY1" fmla="*/ 0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58283 w 2553833"/>
              <a:gd name="connsiteY0" fmla="*/ 3298825 h 3298825"/>
              <a:gd name="connsiteX1" fmla="*/ 0 w 2553833"/>
              <a:gd name="connsiteY1" fmla="*/ 0 h 3298825"/>
              <a:gd name="connsiteX2" fmla="*/ 2433697 w 2553833"/>
              <a:gd name="connsiteY2" fmla="*/ 0 h 3298825"/>
              <a:gd name="connsiteX3" fmla="*/ 2553833 w 2553833"/>
              <a:gd name="connsiteY3" fmla="*/ 3298825 h 3298825"/>
              <a:gd name="connsiteX4" fmla="*/ 58283 w 2553833"/>
              <a:gd name="connsiteY4" fmla="*/ 3298825 h 3298825"/>
              <a:gd name="connsiteX0" fmla="*/ 0 w 2495550"/>
              <a:gd name="connsiteY0" fmla="*/ 3298825 h 3298825"/>
              <a:gd name="connsiteX1" fmla="*/ 4688 w 2495550"/>
              <a:gd name="connsiteY1" fmla="*/ 10497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0497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83975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5991 w 2507349"/>
              <a:gd name="connsiteY0" fmla="*/ 3298825 h 3298825"/>
              <a:gd name="connsiteX1" fmla="*/ 184 w 2507349"/>
              <a:gd name="connsiteY1" fmla="*/ 188945 h 3298825"/>
              <a:gd name="connsiteX2" fmla="*/ 2507349 w 2507349"/>
              <a:gd name="connsiteY2" fmla="*/ 0 h 3298825"/>
              <a:gd name="connsiteX3" fmla="*/ 2501541 w 2507349"/>
              <a:gd name="connsiteY3" fmla="*/ 3298825 h 3298825"/>
              <a:gd name="connsiteX4" fmla="*/ 5991 w 2507349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6171"/>
              <a:gd name="connsiteY0" fmla="*/ 3276535 h 3276535"/>
              <a:gd name="connsiteX1" fmla="*/ 4688 w 2506171"/>
              <a:gd name="connsiteY1" fmla="*/ 177152 h 3276535"/>
              <a:gd name="connsiteX2" fmla="*/ 2506171 w 2506171"/>
              <a:gd name="connsiteY2" fmla="*/ 0 h 3276535"/>
              <a:gd name="connsiteX3" fmla="*/ 2495550 w 2506171"/>
              <a:gd name="connsiteY3" fmla="*/ 3276535 h 3276535"/>
              <a:gd name="connsiteX4" fmla="*/ 0 w 2506171"/>
              <a:gd name="connsiteY4" fmla="*/ 3276535 h 3276535"/>
              <a:gd name="connsiteX0" fmla="*/ 0 w 2506171"/>
              <a:gd name="connsiteY0" fmla="*/ 3276535 h 3276535"/>
              <a:gd name="connsiteX1" fmla="*/ 4688 w 2506171"/>
              <a:gd name="connsiteY1" fmla="*/ 80900 h 3276535"/>
              <a:gd name="connsiteX2" fmla="*/ 2506171 w 2506171"/>
              <a:gd name="connsiteY2" fmla="*/ 0 h 3276535"/>
              <a:gd name="connsiteX3" fmla="*/ 2495550 w 2506171"/>
              <a:gd name="connsiteY3" fmla="*/ 3276535 h 3276535"/>
              <a:gd name="connsiteX4" fmla="*/ 0 w 2506171"/>
              <a:gd name="connsiteY4" fmla="*/ 3276535 h 3276535"/>
              <a:gd name="connsiteX0" fmla="*/ 0 w 2506171"/>
              <a:gd name="connsiteY0" fmla="*/ 3276535 h 3276535"/>
              <a:gd name="connsiteX1" fmla="*/ 4688 w 2506171"/>
              <a:gd name="connsiteY1" fmla="*/ 100151 h 3276535"/>
              <a:gd name="connsiteX2" fmla="*/ 2506171 w 2506171"/>
              <a:gd name="connsiteY2" fmla="*/ 0 h 3276535"/>
              <a:gd name="connsiteX3" fmla="*/ 2495550 w 2506171"/>
              <a:gd name="connsiteY3" fmla="*/ 3276535 h 3276535"/>
              <a:gd name="connsiteX4" fmla="*/ 0 w 2506171"/>
              <a:gd name="connsiteY4" fmla="*/ 3276535 h 327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6171" h="3276535">
                <a:moveTo>
                  <a:pt x="0" y="3276535"/>
                </a:moveTo>
                <a:cubicBezTo>
                  <a:pt x="1563" y="2180426"/>
                  <a:pt x="3125" y="1196260"/>
                  <a:pt x="4688" y="100151"/>
                </a:cubicBezTo>
                <a:lnTo>
                  <a:pt x="2506171" y="0"/>
                </a:lnTo>
                <a:cubicBezTo>
                  <a:pt x="2502631" y="1092178"/>
                  <a:pt x="2499090" y="2184357"/>
                  <a:pt x="2495550" y="3276535"/>
                </a:cubicBezTo>
                <a:lnTo>
                  <a:pt x="0" y="32765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A636411-73C9-5DC1-5FE6-C78985ECB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40239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38E725E-46B1-704B-B534-C82119F8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96073" y="845401"/>
            <a:ext cx="4198272" cy="5536739"/>
          </a:xfrm>
          <a:custGeom>
            <a:avLst/>
            <a:gdLst>
              <a:gd name="connsiteX0" fmla="*/ 0 w 2495550"/>
              <a:gd name="connsiteY0" fmla="*/ 3298825 h 3298825"/>
              <a:gd name="connsiteX1" fmla="*/ 120136 w 2495550"/>
              <a:gd name="connsiteY1" fmla="*/ 0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58283 w 2553833"/>
              <a:gd name="connsiteY0" fmla="*/ 3298825 h 3298825"/>
              <a:gd name="connsiteX1" fmla="*/ 0 w 2553833"/>
              <a:gd name="connsiteY1" fmla="*/ 0 h 3298825"/>
              <a:gd name="connsiteX2" fmla="*/ 2433697 w 2553833"/>
              <a:gd name="connsiteY2" fmla="*/ 0 h 3298825"/>
              <a:gd name="connsiteX3" fmla="*/ 2553833 w 2553833"/>
              <a:gd name="connsiteY3" fmla="*/ 3298825 h 3298825"/>
              <a:gd name="connsiteX4" fmla="*/ 58283 w 2553833"/>
              <a:gd name="connsiteY4" fmla="*/ 3298825 h 3298825"/>
              <a:gd name="connsiteX0" fmla="*/ 0 w 2495550"/>
              <a:gd name="connsiteY0" fmla="*/ 3298825 h 3298825"/>
              <a:gd name="connsiteX1" fmla="*/ 4688 w 2495550"/>
              <a:gd name="connsiteY1" fmla="*/ 10497 h 3298825"/>
              <a:gd name="connsiteX2" fmla="*/ 2375414 w 2495550"/>
              <a:gd name="connsiteY2" fmla="*/ 0 h 3298825"/>
              <a:gd name="connsiteX3" fmla="*/ 2495550 w 2495550"/>
              <a:gd name="connsiteY3" fmla="*/ 3298825 h 3298825"/>
              <a:gd name="connsiteX4" fmla="*/ 0 w 2495550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0497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83975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5991 w 2507349"/>
              <a:gd name="connsiteY0" fmla="*/ 3298825 h 3298825"/>
              <a:gd name="connsiteX1" fmla="*/ 184 w 2507349"/>
              <a:gd name="connsiteY1" fmla="*/ 188945 h 3298825"/>
              <a:gd name="connsiteX2" fmla="*/ 2507349 w 2507349"/>
              <a:gd name="connsiteY2" fmla="*/ 0 h 3298825"/>
              <a:gd name="connsiteX3" fmla="*/ 2501541 w 2507349"/>
              <a:gd name="connsiteY3" fmla="*/ 3298825 h 3298825"/>
              <a:gd name="connsiteX4" fmla="*/ 5991 w 2507349"/>
              <a:gd name="connsiteY4" fmla="*/ 3298825 h 3298825"/>
              <a:gd name="connsiteX0" fmla="*/ 0 w 2501358"/>
              <a:gd name="connsiteY0" fmla="*/ 3298825 h 3298825"/>
              <a:gd name="connsiteX1" fmla="*/ 15183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99442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59963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  <a:gd name="connsiteX0" fmla="*/ 0 w 2501358"/>
              <a:gd name="connsiteY0" fmla="*/ 3298825 h 3298825"/>
              <a:gd name="connsiteX1" fmla="*/ 4688 w 2501358"/>
              <a:gd name="connsiteY1" fmla="*/ 140223 h 3298825"/>
              <a:gd name="connsiteX2" fmla="*/ 2501358 w 2501358"/>
              <a:gd name="connsiteY2" fmla="*/ 0 h 3298825"/>
              <a:gd name="connsiteX3" fmla="*/ 2495550 w 2501358"/>
              <a:gd name="connsiteY3" fmla="*/ 3298825 h 3298825"/>
              <a:gd name="connsiteX4" fmla="*/ 0 w 2501358"/>
              <a:gd name="connsiteY4" fmla="*/ 3298825 h 32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1358" h="3298825">
                <a:moveTo>
                  <a:pt x="0" y="3298825"/>
                </a:moveTo>
                <a:cubicBezTo>
                  <a:pt x="1563" y="2202716"/>
                  <a:pt x="3125" y="1236332"/>
                  <a:pt x="4688" y="140223"/>
                </a:cubicBezTo>
                <a:lnTo>
                  <a:pt x="2501358" y="0"/>
                </a:lnTo>
                <a:lnTo>
                  <a:pt x="2495550" y="3298825"/>
                </a:lnTo>
                <a:lnTo>
                  <a:pt x="0" y="32988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27000" sx="101000" sy="101000" algn="ctr" rotWithShape="0">
              <a:prstClr val="black">
                <a:alpha val="5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Bild auf Platzhalter ziehen oder durch Klicken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BD2978F-8542-47C7-6694-2C0B4FDB14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672307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941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49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Bild | Head |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86247E6F-F92C-404E-8B2C-8BFEC273F5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0730" y="-10460"/>
            <a:ext cx="6502612" cy="5566701"/>
          </a:xfrm>
          <a:custGeom>
            <a:avLst/>
            <a:gdLst>
              <a:gd name="connsiteX0" fmla="*/ 0 w 8289748"/>
              <a:gd name="connsiteY0" fmla="*/ 5143500 h 5143500"/>
              <a:gd name="connsiteX1" fmla="*/ 0 w 8289748"/>
              <a:gd name="connsiteY1" fmla="*/ 0 h 5143500"/>
              <a:gd name="connsiteX2" fmla="*/ 8289748 w 8289748"/>
              <a:gd name="connsiteY2" fmla="*/ 0 h 5143500"/>
              <a:gd name="connsiteX3" fmla="*/ 8289748 w 8289748"/>
              <a:gd name="connsiteY3" fmla="*/ 5143500 h 5143500"/>
              <a:gd name="connsiteX4" fmla="*/ 0 w 8289748"/>
              <a:gd name="connsiteY4" fmla="*/ 5143500 h 5143500"/>
              <a:gd name="connsiteX0" fmla="*/ 0 w 8477755"/>
              <a:gd name="connsiteY0" fmla="*/ 5143500 h 5152046"/>
              <a:gd name="connsiteX1" fmla="*/ 0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3500 h 5152046"/>
              <a:gd name="connsiteX0" fmla="*/ 0 w 8477755"/>
              <a:gd name="connsiteY0" fmla="*/ 5143500 h 5152046"/>
              <a:gd name="connsiteX1" fmla="*/ 1958457 w 8477755"/>
              <a:gd name="connsiteY1" fmla="*/ 0 h 5152046"/>
              <a:gd name="connsiteX2" fmla="*/ 8289748 w 8477755"/>
              <a:gd name="connsiteY2" fmla="*/ 0 h 5152046"/>
              <a:gd name="connsiteX3" fmla="*/ 8477755 w 8477755"/>
              <a:gd name="connsiteY3" fmla="*/ 5152046 h 5152046"/>
              <a:gd name="connsiteX4" fmla="*/ 0 w 8477755"/>
              <a:gd name="connsiteY4" fmla="*/ 5143500 h 5152046"/>
              <a:gd name="connsiteX0" fmla="*/ 0 w 6531312"/>
              <a:gd name="connsiteY0" fmla="*/ 5143501 h 5152046"/>
              <a:gd name="connsiteX1" fmla="*/ 12014 w 6531312"/>
              <a:gd name="connsiteY1" fmla="*/ 0 h 5152046"/>
              <a:gd name="connsiteX2" fmla="*/ 6343305 w 6531312"/>
              <a:gd name="connsiteY2" fmla="*/ 0 h 5152046"/>
              <a:gd name="connsiteX3" fmla="*/ 6531312 w 6531312"/>
              <a:gd name="connsiteY3" fmla="*/ 5152046 h 5152046"/>
              <a:gd name="connsiteX4" fmla="*/ 0 w 6531312"/>
              <a:gd name="connsiteY4" fmla="*/ 5143501 h 5152046"/>
              <a:gd name="connsiteX0" fmla="*/ 0 w 6531312"/>
              <a:gd name="connsiteY0" fmla="*/ 5143501 h 5152046"/>
              <a:gd name="connsiteX1" fmla="*/ 348436 w 6531312"/>
              <a:gd name="connsiteY1" fmla="*/ 12014 h 5152046"/>
              <a:gd name="connsiteX2" fmla="*/ 6343305 w 6531312"/>
              <a:gd name="connsiteY2" fmla="*/ 0 h 5152046"/>
              <a:gd name="connsiteX3" fmla="*/ 6531312 w 6531312"/>
              <a:gd name="connsiteY3" fmla="*/ 5152046 h 5152046"/>
              <a:gd name="connsiteX4" fmla="*/ 0 w 6531312"/>
              <a:gd name="connsiteY4" fmla="*/ 5143501 h 5152046"/>
              <a:gd name="connsiteX0" fmla="*/ 0 w 6531312"/>
              <a:gd name="connsiteY0" fmla="*/ 5143501 h 5152046"/>
              <a:gd name="connsiteX1" fmla="*/ 252315 w 6531312"/>
              <a:gd name="connsiteY1" fmla="*/ 24029 h 5152046"/>
              <a:gd name="connsiteX2" fmla="*/ 6343305 w 6531312"/>
              <a:gd name="connsiteY2" fmla="*/ 0 h 5152046"/>
              <a:gd name="connsiteX3" fmla="*/ 6531312 w 6531312"/>
              <a:gd name="connsiteY3" fmla="*/ 5152046 h 5152046"/>
              <a:gd name="connsiteX4" fmla="*/ 0 w 6531312"/>
              <a:gd name="connsiteY4" fmla="*/ 5143501 h 5152046"/>
              <a:gd name="connsiteX0" fmla="*/ 12549 w 6279530"/>
              <a:gd name="connsiteY0" fmla="*/ 5371788 h 5371788"/>
              <a:gd name="connsiteX1" fmla="*/ 533 w 6279530"/>
              <a:gd name="connsiteY1" fmla="*/ 24029 h 5371788"/>
              <a:gd name="connsiteX2" fmla="*/ 6091523 w 6279530"/>
              <a:gd name="connsiteY2" fmla="*/ 0 h 5371788"/>
              <a:gd name="connsiteX3" fmla="*/ 6279530 w 6279530"/>
              <a:gd name="connsiteY3" fmla="*/ 5152046 h 5371788"/>
              <a:gd name="connsiteX4" fmla="*/ 12549 w 6279530"/>
              <a:gd name="connsiteY4" fmla="*/ 5371788 h 5371788"/>
              <a:gd name="connsiteX0" fmla="*/ 12549 w 6279530"/>
              <a:gd name="connsiteY0" fmla="*/ 5376201 h 5376201"/>
              <a:gd name="connsiteX1" fmla="*/ 533 w 6279530"/>
              <a:gd name="connsiteY1" fmla="*/ 0 h 5376201"/>
              <a:gd name="connsiteX2" fmla="*/ 6091523 w 6279530"/>
              <a:gd name="connsiteY2" fmla="*/ 4413 h 5376201"/>
              <a:gd name="connsiteX3" fmla="*/ 6279530 w 6279530"/>
              <a:gd name="connsiteY3" fmla="*/ 5156459 h 5376201"/>
              <a:gd name="connsiteX4" fmla="*/ 12549 w 6279530"/>
              <a:gd name="connsiteY4" fmla="*/ 5376201 h 5376201"/>
              <a:gd name="connsiteX0" fmla="*/ 1726 w 6280084"/>
              <a:gd name="connsiteY0" fmla="*/ 5376201 h 5376201"/>
              <a:gd name="connsiteX1" fmla="*/ 1087 w 6280084"/>
              <a:gd name="connsiteY1" fmla="*/ 0 h 5376201"/>
              <a:gd name="connsiteX2" fmla="*/ 6092077 w 6280084"/>
              <a:gd name="connsiteY2" fmla="*/ 4413 h 5376201"/>
              <a:gd name="connsiteX3" fmla="*/ 6280084 w 6280084"/>
              <a:gd name="connsiteY3" fmla="*/ 5156459 h 5376201"/>
              <a:gd name="connsiteX4" fmla="*/ 1726 w 6280084"/>
              <a:gd name="connsiteY4" fmla="*/ 5376201 h 53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0084" h="5376201">
                <a:moveTo>
                  <a:pt x="1726" y="5376201"/>
                </a:moveTo>
                <a:cubicBezTo>
                  <a:pt x="5731" y="3661701"/>
                  <a:pt x="-2918" y="1714500"/>
                  <a:pt x="1087" y="0"/>
                </a:cubicBezTo>
                <a:lnTo>
                  <a:pt x="6092077" y="4413"/>
                </a:lnTo>
                <a:lnTo>
                  <a:pt x="6280084" y="5156459"/>
                </a:lnTo>
                <a:lnTo>
                  <a:pt x="1726" y="53762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96ADF45-EF21-9E45-81C9-68EDFA5DD4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-120000">
            <a:off x="12094" y="5478519"/>
            <a:ext cx="12195812" cy="477795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2CC3F-5CD3-8A48-8D61-0672E60A48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6907765" y="4350211"/>
            <a:ext cx="5300220" cy="859983"/>
          </a:xfrm>
          <a:prstGeom prst="rect">
            <a:avLst/>
          </a:prstGeom>
          <a:solidFill>
            <a:schemeClr val="bg1"/>
          </a:solidFill>
        </p:spPr>
        <p:txBody>
          <a:bodyPr wrap="none" lIns="0" tIns="72000" rIns="900000" bIns="180000" anchor="ctr" anchorCtr="1">
            <a:noAutofit/>
          </a:bodyPr>
          <a:lstStyle>
            <a:lvl1pPr marL="0" indent="0" algn="l">
              <a:spcBef>
                <a:spcPts val="800"/>
              </a:spcBef>
              <a:tabLst/>
              <a:defRPr lang="de-DE" sz="5867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11278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A30C005E-7C31-9C49-892A-839A7ED8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823" y="641258"/>
            <a:ext cx="2220621" cy="1225721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10584" indent="0">
              <a:lnSpc>
                <a:spcPct val="100000"/>
              </a:lnSpc>
              <a:spcBef>
                <a:spcPts val="0"/>
              </a:spcBef>
              <a:tabLst/>
              <a:defRPr sz="6400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A72C4FB5-9D77-3047-A3C5-65AD622DD0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049" y="3709225"/>
            <a:ext cx="1400811" cy="766279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lvl1pPr marL="10584" indent="0" algn="ctr">
              <a:lnSpc>
                <a:spcPct val="100000"/>
              </a:lnSpc>
              <a:spcBef>
                <a:spcPts val="0"/>
              </a:spcBef>
              <a:tabLst/>
              <a:defRPr sz="3733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23B007D-B2E1-3841-934D-94AE63D2F0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19347" y="2444459"/>
            <a:ext cx="1882912" cy="1041995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10584" indent="0" algn="l">
              <a:lnSpc>
                <a:spcPct val="100000"/>
              </a:lnSpc>
              <a:spcBef>
                <a:spcPts val="0"/>
              </a:spcBef>
              <a:tabLst/>
              <a:defRPr sz="5333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CAC5FDE-24A0-E24F-B2EF-E3FB16C371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51734" y="5128420"/>
            <a:ext cx="1565385" cy="858184"/>
          </a:xfrm>
          <a:prstGeom prst="rect">
            <a:avLst/>
          </a:prstGeom>
        </p:spPr>
        <p:txBody>
          <a:bodyPr wrap="none" anchor="b">
            <a:noAutofit/>
          </a:bodyPr>
          <a:lstStyle>
            <a:lvl1pPr marL="10584" indent="0">
              <a:lnSpc>
                <a:spcPct val="100000"/>
              </a:lnSpc>
              <a:spcBef>
                <a:spcPts val="0"/>
              </a:spcBef>
              <a:tabLst/>
              <a:defRPr sz="4267" b="0" i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Zahl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8E8F2A0-259E-9148-84B7-4BC1DA42841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955928" y="0"/>
            <a:ext cx="7236072" cy="6858000"/>
          </a:xfrm>
          <a:custGeom>
            <a:avLst/>
            <a:gdLst>
              <a:gd name="connsiteX0" fmla="*/ 0 w 5427054"/>
              <a:gd name="connsiteY0" fmla="*/ 0 h 5143500"/>
              <a:gd name="connsiteX1" fmla="*/ 5427054 w 5427054"/>
              <a:gd name="connsiteY1" fmla="*/ 0 h 5143500"/>
              <a:gd name="connsiteX2" fmla="*/ 5427054 w 5427054"/>
              <a:gd name="connsiteY2" fmla="*/ 5143500 h 5143500"/>
              <a:gd name="connsiteX3" fmla="*/ 0 w 5427054"/>
              <a:gd name="connsiteY3" fmla="*/ 5143500 h 5143500"/>
              <a:gd name="connsiteX4" fmla="*/ 0 w 5427054"/>
              <a:gd name="connsiteY4" fmla="*/ 0 h 5143500"/>
              <a:gd name="connsiteX0" fmla="*/ 0 w 5427054"/>
              <a:gd name="connsiteY0" fmla="*/ 0 h 5143500"/>
              <a:gd name="connsiteX1" fmla="*/ 5427054 w 5427054"/>
              <a:gd name="connsiteY1" fmla="*/ 0 h 5143500"/>
              <a:gd name="connsiteX2" fmla="*/ 5427054 w 5427054"/>
              <a:gd name="connsiteY2" fmla="*/ 5143500 h 5143500"/>
              <a:gd name="connsiteX3" fmla="*/ 213644 w 5427054"/>
              <a:gd name="connsiteY3" fmla="*/ 5143500 h 5143500"/>
              <a:gd name="connsiteX4" fmla="*/ 0 w 542705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7054" h="5143500">
                <a:moveTo>
                  <a:pt x="0" y="0"/>
                </a:moveTo>
                <a:lnTo>
                  <a:pt x="5427054" y="0"/>
                </a:lnTo>
                <a:lnTo>
                  <a:pt x="5427054" y="5143500"/>
                </a:lnTo>
                <a:lnTo>
                  <a:pt x="213644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0C1B8DE-103C-EB4B-835C-7A8C6DFB8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755" y="1829131"/>
            <a:ext cx="2220620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926D34D8-AB7E-A04F-B874-9E4EEDA0C1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7759" y="4440098"/>
            <a:ext cx="2716791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2FA2D11-4A45-1843-AFDC-CBDE03C5F1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6470" y="3010851"/>
            <a:ext cx="1882911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9EEEC80C-53CF-674E-AC2B-8578A59FF6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0212" y="5921041"/>
            <a:ext cx="1882912" cy="4361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tabLst/>
              <a:defRPr sz="1867"/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3419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2472">
          <p15:clr>
            <a:srgbClr val="FBAE40"/>
          </p15:clr>
        </p15:guide>
        <p15:guide id="3" pos="23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480000">
            <a:off x="794113" y="536823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2010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2826113" y="501175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2012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21480000">
            <a:off x="4849283" y="5257746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2014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1480000">
            <a:off x="7182435" y="4858712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2016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21480000">
            <a:off x="7220146" y="5451323"/>
            <a:ext cx="2134991" cy="977125"/>
          </a:xfrm>
          <a:prstGeom prst="rect">
            <a:avLst/>
          </a:prstGeom>
        </p:spPr>
        <p:txBody>
          <a:bodyPr/>
          <a:lstStyle>
            <a:lvl1pPr marL="10584" indent="0" algn="l">
              <a:lnSpc>
                <a:spcPct val="90000"/>
              </a:lnSpc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Wachstum um 8%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21480000">
            <a:off x="9504439" y="4299247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2018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4F95762A-0BEC-96E1-B949-78699C31C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3814742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CD563CF-E423-3041-BED4-3CA3936844B5}"/>
              </a:ext>
            </a:extLst>
          </p:cNvPr>
          <p:cNvSpPr/>
          <p:nvPr userDrawn="1"/>
        </p:nvSpPr>
        <p:spPr>
          <a:xfrm rot="21480000">
            <a:off x="141" y="3705551"/>
            <a:ext cx="12263299" cy="97976"/>
          </a:xfrm>
          <a:prstGeom prst="rect">
            <a:avLst/>
          </a:prstGeom>
          <a:solidFill>
            <a:srgbClr val="FF0013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Arial" panose="020B0604020202020204" pitchFamily="34" charset="0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1140772" y="2165685"/>
            <a:ext cx="0" cy="2495439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1037306" y="3828382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480000">
            <a:off x="417545" y="1400470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2010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480000">
            <a:off x="2602939" y="98677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2012</a:t>
            </a: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3313581" y="1725255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3212659" y="3757086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21480000">
            <a:off x="4766813" y="1721864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2014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5488256" y="2452494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5388013" y="3682245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21480000">
            <a:off x="6807758" y="919220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2016</a:t>
            </a: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7660992" y="1616773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 userDrawn="1"/>
        </p:nvSpPr>
        <p:spPr>
          <a:xfrm>
            <a:off x="7563366" y="3604043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0773" y="4151170"/>
            <a:ext cx="2021305" cy="2266564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Einführung der</a:t>
            </a:r>
          </a:p>
        </p:txBody>
      </p:sp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21480000">
            <a:off x="9129762" y="303015"/>
            <a:ext cx="1421284" cy="601637"/>
          </a:xfrm>
          <a:prstGeom prst="rect">
            <a:avLst/>
          </a:prstGeom>
        </p:spPr>
        <p:txBody>
          <a:bodyPr/>
          <a:lstStyle>
            <a:lvl1pPr marL="10584" indent="0" algn="ctr">
              <a:tabLst/>
              <a:defRPr sz="3200" b="0" i="0" kern="1200" baseline="0">
                <a:solidFill>
                  <a:srgbClr val="FF001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2018</a:t>
            </a:r>
          </a:p>
        </p:txBody>
      </p:sp>
      <p:cxnSp>
        <p:nvCxnSpPr>
          <p:cNvPr id="29" name="Gerade Verbindung 28"/>
          <p:cNvCxnSpPr/>
          <p:nvPr userDrawn="1"/>
        </p:nvCxnSpPr>
        <p:spPr>
          <a:xfrm>
            <a:off x="9840404" y="1057307"/>
            <a:ext cx="0" cy="3390396"/>
          </a:xfrm>
          <a:prstGeom prst="line">
            <a:avLst/>
          </a:prstGeom>
          <a:ln w="31750">
            <a:solidFill>
              <a:srgbClr val="AFA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 userDrawn="1"/>
        </p:nvSpPr>
        <p:spPr>
          <a:xfrm>
            <a:off x="9738721" y="3508002"/>
            <a:ext cx="206932" cy="206932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AFAFAF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13582" y="4035314"/>
            <a:ext cx="2021305" cy="2382420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Veränderung in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95304" y="3988805"/>
            <a:ext cx="2021305" cy="2428929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Einbruch der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49317" y="3810975"/>
            <a:ext cx="2021305" cy="2606759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Steigerung der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69905" y="3894607"/>
            <a:ext cx="2021305" cy="2523127"/>
          </a:xfrm>
          <a:prstGeom prst="rect">
            <a:avLst/>
          </a:prstGeom>
        </p:spPr>
        <p:txBody>
          <a:bodyPr lIns="108000"/>
          <a:lstStyle>
            <a:lvl1pPr marL="0" indent="0" algn="l">
              <a:lnSpc>
                <a:spcPct val="90000"/>
              </a:lnSpc>
              <a:spcBef>
                <a:spcPts val="800"/>
              </a:spcBef>
              <a:tabLst/>
              <a:defRPr sz="1600" b="0" i="0" kern="1200" baseline="0">
                <a:solidFill>
                  <a:srgbClr val="FF0013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Einigung in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68D64F3D-91A1-4294-4398-5DDB9FFB0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3923213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D6B98-7C58-BCD5-BD5C-F9390D3A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EBC9B8-F7F4-7EA4-0326-17A38B4CC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241DA5-0E0A-DC9E-022C-EA24ACECCD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5963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13BBC-F95C-2E21-788C-C53EC123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1A4558-A4D8-7FB9-F09F-CC0C7CCEC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91A2AC-D81C-91A4-53E1-7760040DD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94528-DB3E-9A20-29FF-6135F029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F39488-3400-852A-8751-461CC6FCC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117BA4-6034-B0AF-83E5-8B408FFAC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6D3ED-9590-13E1-0C90-B27331FB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74FD4D-2153-FDE5-5867-6F4149D0A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defRPr b="0" i="0">
                <a:latin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D7985F-2FBA-6AEC-9EC7-91E42268AF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1480000">
            <a:off x="4225351" y="916986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21480000">
            <a:off x="6457095" y="1934629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21480000">
            <a:off x="303441" y="1720965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21480000">
            <a:off x="3408567" y="2826643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21480000">
            <a:off x="747608" y="3923805"/>
            <a:ext cx="385755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21480000">
            <a:off x="5031836" y="3898096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21480000">
            <a:off x="8010395" y="4831785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21480000">
            <a:off x="6445258" y="5664465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21480000">
            <a:off x="2776747" y="4709970"/>
            <a:ext cx="2044011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21480000">
            <a:off x="8647357" y="1294781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21480000">
            <a:off x="2044264" y="5376223"/>
            <a:ext cx="385755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3A40BF1-BBCD-4587-D757-2865034250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38652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21480000">
            <a:off x="4225351" y="819014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21480000">
            <a:off x="6811098" y="2245992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21480000">
            <a:off x="303441" y="1804941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21480000">
            <a:off x="961670" y="3196485"/>
            <a:ext cx="3642599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21480000">
            <a:off x="5549316" y="3511559"/>
            <a:ext cx="5601104" cy="67230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4267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15 Bürgermeister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21480000">
            <a:off x="7646559" y="4873307"/>
            <a:ext cx="3661092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21480000">
            <a:off x="5649438" y="5786569"/>
            <a:ext cx="2125791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21480000">
            <a:off x="636779" y="4240195"/>
            <a:ext cx="2044011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21480000">
            <a:off x="8647353" y="988145"/>
            <a:ext cx="2414468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24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3 Videos</a:t>
            </a:r>
          </a:p>
        </p:txBody>
      </p:sp>
      <p:sp>
        <p:nvSpPr>
          <p:cNvPr id="4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21480000">
            <a:off x="1554486" y="5285987"/>
            <a:ext cx="3857557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3200" b="0" i="0" kern="1200" baseline="0">
                <a:solidFill>
                  <a:srgbClr val="FF0019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20 Statements</a:t>
            </a:r>
          </a:p>
        </p:txBody>
      </p:sp>
      <p:sp>
        <p:nvSpPr>
          <p:cNvPr id="44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 rot="21480000">
            <a:off x="5027519" y="1154348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21480000">
            <a:off x="1165262" y="248378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 rot="21480000">
            <a:off x="8224219" y="1382628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21480000">
            <a:off x="2376773" y="367609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21480000">
            <a:off x="6239030" y="2773715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21480000">
            <a:off x="7487591" y="416576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0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1480000">
            <a:off x="1165263" y="4589871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21480000">
            <a:off x="8662054" y="5357863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2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 rot="21480000">
            <a:off x="1886994" y="5796329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53" name="Textplatzhalter 8">
            <a:extLst>
              <a:ext uri="{FF2B5EF4-FFF2-40B4-BE49-F238E27FC236}">
                <a16:creationId xmlns:a16="http://schemas.microsoft.com/office/drawing/2014/main" id="{8AB803F8-1C64-7745-A896-1964794E48A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 rot="21480000">
            <a:off x="6276079" y="6146725"/>
            <a:ext cx="2414468" cy="28725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tabLst/>
              <a:defRPr sz="1867" b="0" i="0" kern="1200" baseline="0">
                <a:solidFill>
                  <a:schemeClr val="tx1"/>
                </a:solidFill>
                <a:latin typeface="Arial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Weitere Informationen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D0221C99-A392-B792-5116-5B7F30DF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506063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Linien 2">
    <p:bg>
      <p:bgPr>
        <a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914400" y="5170498"/>
            <a:ext cx="10884747" cy="894564"/>
          </a:xfrm>
        </p:spPr>
        <p:txBody>
          <a:bodyPr anchor="b"/>
          <a:lstStyle>
            <a:lvl1pPr algn="l">
              <a:defRPr sz="3067" b="1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914400" y="6084000"/>
            <a:ext cx="10884747" cy="7740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75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Hea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DF64E14-505E-A94B-859D-3468FF7B0C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480000">
            <a:off x="3952560" y="795853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2537406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">
          <p15:clr>
            <a:srgbClr val="FBAE40"/>
          </p15:clr>
        </p15:guide>
        <p15:guide id="3" orient="horz" pos="14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überschriften zent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914400" y="3859464"/>
            <a:ext cx="10363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914400" y="1395796"/>
            <a:ext cx="10363200" cy="2189480"/>
          </a:xfrm>
        </p:spPr>
        <p:txBody>
          <a:bodyPr lIns="0" tIns="0" rIns="0" bIns="0" anchor="b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04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| Head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DF64E14-505E-A94B-859D-3468FF7B0C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1"/>
            <a:ext cx="1223398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Arial" panose="020B0604020202020204" pitchFamily="34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F1C20EA-282C-9B42-B336-B253E42014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480000">
            <a:off x="3959080" y="795853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405221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50">
          <p15:clr>
            <a:srgbClr val="FBAE40"/>
          </p15:clr>
        </p15:guide>
        <p15:guide id="3" orient="horz" pos="1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| Hea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405F2DEE-7846-824B-9489-A55AB7FE79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88413E-AAFA-EA4C-8EC7-1952A58257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959080" y="5750871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79922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| Hea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405F2DEE-7846-824B-9489-A55AB7FE79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17845"/>
            <a:ext cx="12197889" cy="6540155"/>
          </a:xfrm>
          <a:custGeom>
            <a:avLst/>
            <a:gdLst>
              <a:gd name="connsiteX0" fmla="*/ 0 w 9144000"/>
              <a:gd name="connsiteY0" fmla="*/ 0 h 4587875"/>
              <a:gd name="connsiteX1" fmla="*/ 9144000 w 9144000"/>
              <a:gd name="connsiteY1" fmla="*/ 0 h 4587875"/>
              <a:gd name="connsiteX2" fmla="*/ 9144000 w 9144000"/>
              <a:gd name="connsiteY2" fmla="*/ 4587875 h 4587875"/>
              <a:gd name="connsiteX3" fmla="*/ 0 w 9144000"/>
              <a:gd name="connsiteY3" fmla="*/ 4587875 h 4587875"/>
              <a:gd name="connsiteX4" fmla="*/ 0 w 9144000"/>
              <a:gd name="connsiteY4" fmla="*/ 0 h 4587875"/>
              <a:gd name="connsiteX0" fmla="*/ 0 w 9153331"/>
              <a:gd name="connsiteY0" fmla="*/ 317241 h 4905116"/>
              <a:gd name="connsiteX1" fmla="*/ 9153331 w 9153331"/>
              <a:gd name="connsiteY1" fmla="*/ 0 h 4905116"/>
              <a:gd name="connsiteX2" fmla="*/ 9144000 w 9153331"/>
              <a:gd name="connsiteY2" fmla="*/ 4905116 h 4905116"/>
              <a:gd name="connsiteX3" fmla="*/ 0 w 9153331"/>
              <a:gd name="connsiteY3" fmla="*/ 4905116 h 4905116"/>
              <a:gd name="connsiteX4" fmla="*/ 0 w 9153331"/>
              <a:gd name="connsiteY4" fmla="*/ 317241 h 4905116"/>
              <a:gd name="connsiteX0" fmla="*/ 0 w 9144897"/>
              <a:gd name="connsiteY0" fmla="*/ 317241 h 4905116"/>
              <a:gd name="connsiteX1" fmla="*/ 9144000 w 9144897"/>
              <a:gd name="connsiteY1" fmla="*/ 0 h 4905116"/>
              <a:gd name="connsiteX2" fmla="*/ 9144000 w 9144897"/>
              <a:gd name="connsiteY2" fmla="*/ 4905116 h 4905116"/>
              <a:gd name="connsiteX3" fmla="*/ 0 w 9144897"/>
              <a:gd name="connsiteY3" fmla="*/ 4905116 h 4905116"/>
              <a:gd name="connsiteX4" fmla="*/ 0 w 9144897"/>
              <a:gd name="connsiteY4" fmla="*/ 317241 h 4905116"/>
              <a:gd name="connsiteX0" fmla="*/ 0 w 9148417"/>
              <a:gd name="connsiteY0" fmla="*/ 317241 h 4905116"/>
              <a:gd name="connsiteX1" fmla="*/ 9148417 w 9148417"/>
              <a:gd name="connsiteY1" fmla="*/ 0 h 4905116"/>
              <a:gd name="connsiteX2" fmla="*/ 9144000 w 9148417"/>
              <a:gd name="connsiteY2" fmla="*/ 4905116 h 4905116"/>
              <a:gd name="connsiteX3" fmla="*/ 0 w 9148417"/>
              <a:gd name="connsiteY3" fmla="*/ 4905116 h 4905116"/>
              <a:gd name="connsiteX4" fmla="*/ 0 w 9148417"/>
              <a:gd name="connsiteY4" fmla="*/ 317241 h 49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8417" h="4905116">
                <a:moveTo>
                  <a:pt x="0" y="317241"/>
                </a:moveTo>
                <a:lnTo>
                  <a:pt x="9148417" y="0"/>
                </a:lnTo>
                <a:cubicBezTo>
                  <a:pt x="9145307" y="1635039"/>
                  <a:pt x="9147110" y="3270077"/>
                  <a:pt x="9144000" y="4905116"/>
                </a:cubicBezTo>
                <a:lnTo>
                  <a:pt x="0" y="4905116"/>
                </a:lnTo>
                <a:lnTo>
                  <a:pt x="0" y="3172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A869126-0D02-7041-AFC2-7B82686B79A9}"/>
              </a:ext>
            </a:extLst>
          </p:cNvPr>
          <p:cNvSpPr/>
          <p:nvPr userDrawn="1"/>
        </p:nvSpPr>
        <p:spPr>
          <a:xfrm>
            <a:off x="-13556" y="7435"/>
            <a:ext cx="1223398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latin typeface="Arial" panose="020B0604020202020204" pitchFamily="34" charset="0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1588413E-AAFA-EA4C-8EC7-1952A58257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959080" y="5750871"/>
            <a:ext cx="8278605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08000" rIns="900000" bIns="180000" anchor="ctr" anchorCtr="1">
            <a:noAutofit/>
          </a:bodyPr>
          <a:lstStyle>
            <a:lvl1pPr marL="959976" indent="0" algn="r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1446139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ch | Head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>
            <a:extLst>
              <a:ext uri="{FF2B5EF4-FFF2-40B4-BE49-F238E27FC236}">
                <a16:creationId xmlns:a16="http://schemas.microsoft.com/office/drawing/2014/main" id="{DE69FAE8-D42D-624E-A774-1B271979C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763" y="259221"/>
            <a:ext cx="8340285" cy="477795"/>
          </a:xfrm>
          <a:prstGeom prst="rect">
            <a:avLst/>
          </a:prstGeom>
        </p:spPr>
        <p:txBody>
          <a:bodyPr lIns="0" rIns="0"/>
          <a:lstStyle>
            <a:lvl1pPr marL="10584" indent="0" algn="l">
              <a:tabLst/>
              <a:defRPr>
                <a:solidFill>
                  <a:schemeClr val="accent1"/>
                </a:solidFill>
              </a:defRPr>
            </a:lvl1pPr>
            <a:lvl2pPr marL="742932" indent="-285744">
              <a:tabLst>
                <a:tab pos="3431032" algn="l"/>
              </a:tabLst>
              <a:defRPr/>
            </a:lvl2pPr>
          </a:lstStyle>
          <a:p>
            <a:r>
              <a:rPr lang="de-DE" dirty="0"/>
              <a:t>Dachzeile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D192F2F-C3ED-F146-9026-F25D85BED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92301"/>
            <a:ext cx="12192000" cy="4965700"/>
          </a:xfrm>
          <a:custGeom>
            <a:avLst/>
            <a:gdLst>
              <a:gd name="connsiteX0" fmla="*/ 0 w 9144000"/>
              <a:gd name="connsiteY0" fmla="*/ 0 h 3724275"/>
              <a:gd name="connsiteX1" fmla="*/ 9144000 w 9144000"/>
              <a:gd name="connsiteY1" fmla="*/ 0 h 3724275"/>
              <a:gd name="connsiteX2" fmla="*/ 9144000 w 9144000"/>
              <a:gd name="connsiteY2" fmla="*/ 3724275 h 3724275"/>
              <a:gd name="connsiteX3" fmla="*/ 0 w 9144000"/>
              <a:gd name="connsiteY3" fmla="*/ 3724275 h 3724275"/>
              <a:gd name="connsiteX4" fmla="*/ 0 w 9144000"/>
              <a:gd name="connsiteY4" fmla="*/ 0 h 3724275"/>
              <a:gd name="connsiteX0" fmla="*/ 0 w 9144000"/>
              <a:gd name="connsiteY0" fmla="*/ 326571 h 3724275"/>
              <a:gd name="connsiteX1" fmla="*/ 9144000 w 9144000"/>
              <a:gd name="connsiteY1" fmla="*/ 0 h 3724275"/>
              <a:gd name="connsiteX2" fmla="*/ 9144000 w 9144000"/>
              <a:gd name="connsiteY2" fmla="*/ 3724275 h 3724275"/>
              <a:gd name="connsiteX3" fmla="*/ 0 w 9144000"/>
              <a:gd name="connsiteY3" fmla="*/ 3724275 h 3724275"/>
              <a:gd name="connsiteX4" fmla="*/ 0 w 9144000"/>
              <a:gd name="connsiteY4" fmla="*/ 326571 h 37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724275">
                <a:moveTo>
                  <a:pt x="0" y="326571"/>
                </a:moveTo>
                <a:lnTo>
                  <a:pt x="9144000" y="0"/>
                </a:lnTo>
                <a:lnTo>
                  <a:pt x="9144000" y="3724275"/>
                </a:lnTo>
                <a:lnTo>
                  <a:pt x="0" y="3724275"/>
                </a:lnTo>
                <a:lnTo>
                  <a:pt x="0" y="3265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98B853F-04C3-944E-9EDA-3CA2C35EA1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8762" y="915432"/>
            <a:ext cx="10376137" cy="679419"/>
          </a:xfrm>
          <a:prstGeom prst="rect">
            <a:avLst/>
          </a:prstGeom>
          <a:solidFill>
            <a:schemeClr val="bg1"/>
          </a:solidFill>
        </p:spPr>
        <p:txBody>
          <a:bodyPr wrap="none" lIns="0" tIns="144000" rIns="900000" bIns="288000" anchor="ctr" anchorCtr="0">
            <a:noAutofit/>
          </a:bodyPr>
          <a:lstStyle>
            <a:lvl1pPr marL="0" indent="0" algn="l">
              <a:spcBef>
                <a:spcPts val="800"/>
              </a:spcBef>
              <a:tabLst/>
              <a:defRPr lang="de-DE" sz="5333" b="0" i="0" kern="1200" baseline="0" dirty="0">
                <a:ln>
                  <a:noFill/>
                </a:ln>
                <a:solidFill>
                  <a:schemeClr val="tx1"/>
                </a:solidFill>
                <a:latin typeface="Arial Black" panose="020B0604020202020204" pitchFamily="34" charset="0"/>
                <a:ea typeface="Pragmatica Black" charset="0"/>
                <a:cs typeface="Arial Black" panose="020B0604020202020204" pitchFamily="34" charset="0"/>
              </a:defRPr>
            </a:lvl1pPr>
          </a:lstStyle>
          <a:p>
            <a:r>
              <a:rPr lang="de-DE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407444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94">
          <p15:clr>
            <a:srgbClr val="FBAE40"/>
          </p15:clr>
        </p15:guide>
        <p15:guide id="3" orient="horz" pos="10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endParaRPr lang="de-DE" dirty="0"/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C7A263A5-FCEC-DEB7-3A45-07E469E2C3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418" y="213130"/>
            <a:ext cx="7113169" cy="404375"/>
          </a:xfrm>
          <a:prstGeom prst="rect">
            <a:avLst/>
          </a:prstGeom>
        </p:spPr>
        <p:txBody>
          <a:bodyPr/>
          <a:lstStyle>
            <a:lvl1pPr marL="10584" indent="0">
              <a:tabLst/>
              <a:defRPr sz="1600" b="0" i="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</a:defRPr>
            </a:lvl1pPr>
          </a:lstStyle>
          <a:p>
            <a:r>
              <a:rPr lang="de-DE" dirty="0"/>
              <a:t>KATEGORIE</a:t>
            </a:r>
          </a:p>
        </p:txBody>
      </p:sp>
    </p:spTree>
    <p:extLst>
      <p:ext uri="{BB962C8B-B14F-4D97-AF65-F5344CB8AC3E}">
        <p14:creationId xmlns:p14="http://schemas.microsoft.com/office/powerpoint/2010/main" val="137464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EBD260B-C3E5-C24C-8EC5-7A954451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D563CF-E423-3041-BED4-3CA3936844B5}"/>
              </a:ext>
            </a:extLst>
          </p:cNvPr>
          <p:cNvSpPr/>
          <p:nvPr userDrawn="1"/>
        </p:nvSpPr>
        <p:spPr>
          <a:xfrm>
            <a:off x="240000" y="397934"/>
            <a:ext cx="11712000" cy="6078095"/>
          </a:xfrm>
          <a:prstGeom prst="rect">
            <a:avLst/>
          </a:prstGeom>
          <a:solidFill>
            <a:srgbClr val="E6E6E6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 b="0" i="0" dirty="0">
              <a:solidFill>
                <a:srgbClr val="E6E6E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9F6391-EA7A-884F-8863-9EED83588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0153" y="6476028"/>
            <a:ext cx="1295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800" b="0" i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" panose="020B0604020202020204" pitchFamily="34" charset="77"/>
                <a:ea typeface="HelveticaNeueLT Std" panose="020B0604020202020204" pitchFamily="34" charset="77"/>
                <a:cs typeface="Arial" panose="020B0604020202020204" pitchFamily="34" charset="0"/>
              </a:defRPr>
            </a:lvl1pPr>
          </a:lstStyle>
          <a:p>
            <a:fld id="{76223344-E642-0E4E-891D-1AA0EB92103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8FFDB933-F062-1F45-99E8-A2694C5F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1CDF12F5-1CE9-AC4B-AFD5-C4416E57B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54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731" r:id="rId30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100" b="1" i="0" kern="1200" cap="all">
          <a:solidFill>
            <a:srgbClr val="FF0000"/>
          </a:solidFill>
          <a:latin typeface="HelveticaNeueLT Std" panose="020B0604020202020204" pitchFamily="34" charset="77"/>
          <a:ea typeface="+mj-ea"/>
          <a:cs typeface="+mj-cs"/>
        </a:defRPr>
      </a:lvl1pPr>
    </p:titleStyle>
    <p:bodyStyle>
      <a:lvl1pPr marL="191995" indent="0" algn="l" defTabSz="457189" rtl="0" eaLnBrk="1" latinLnBrk="0" hangingPunct="1">
        <a:lnSpc>
          <a:spcPct val="120000"/>
        </a:lnSpc>
        <a:spcBef>
          <a:spcPts val="800"/>
        </a:spcBef>
        <a:buClr>
          <a:schemeClr val="accent1"/>
        </a:buClr>
        <a:buFont typeface="Lucida Grande"/>
        <a:buNone/>
        <a:tabLst/>
        <a:defRPr sz="2200" b="0" i="0" kern="1200">
          <a:solidFill>
            <a:schemeClr val="tx1"/>
          </a:solidFill>
          <a:latin typeface="HelveticaNeueLT Std" panose="020B0604020202020204" pitchFamily="34" charset="77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lnSpc>
          <a:spcPct val="120000"/>
        </a:lnSpc>
        <a:spcBef>
          <a:spcPct val="20000"/>
        </a:spcBef>
        <a:buClr>
          <a:schemeClr val="tx1"/>
        </a:buClr>
        <a:buFont typeface="Systemschrift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lnSpc>
          <a:spcPct val="120000"/>
        </a:lnSpc>
        <a:spcBef>
          <a:spcPct val="20000"/>
        </a:spcBef>
        <a:buClr>
          <a:schemeClr val="tx1"/>
        </a:buClr>
        <a:buFont typeface="Symbol" pitchFamily="2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lnSpc>
          <a:spcPct val="120000"/>
        </a:lnSpc>
        <a:spcBef>
          <a:spcPct val="20000"/>
        </a:spcBef>
        <a:buClr>
          <a:schemeClr val="accent1"/>
        </a:buClr>
        <a:buFont typeface="Lucida Grande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lnSpc>
          <a:spcPct val="120000"/>
        </a:lnSpc>
        <a:spcBef>
          <a:spcPct val="20000"/>
        </a:spcBef>
        <a:buClr>
          <a:schemeClr val="accent1"/>
        </a:buClr>
        <a:buFont typeface="Lucida Grande"/>
        <a:buChar char="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620">
          <p15:clr>
            <a:srgbClr val="F26B43"/>
          </p15:clr>
        </p15:guide>
        <p15:guide id="3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435FCE9B-55FB-B14A-84E4-A8264B3F4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399" y="4911969"/>
            <a:ext cx="10363200" cy="1752600"/>
          </a:xfrm>
        </p:spPr>
        <p:txBody>
          <a:bodyPr/>
          <a:lstStyle/>
          <a:p>
            <a:r>
              <a:rPr lang="de-DE" dirty="0">
                <a:latin typeface="HelveticaNeueLT Std Med" panose="020B0604020202020204" pitchFamily="34" charset="77"/>
              </a:rPr>
              <a:t>Die Lage der Apotheken in Deutschland</a:t>
            </a:r>
          </a:p>
          <a:p>
            <a:endParaRPr lang="de-DE" dirty="0">
              <a:latin typeface="HelveticaNeueLT Std Med" panose="020B0604020202020204" pitchFamily="34" charset="77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7A8113-BE7A-3D40-954C-BC36D1B3BD1E}"/>
              </a:ext>
            </a:extLst>
          </p:cNvPr>
          <p:cNvSpPr/>
          <p:nvPr/>
        </p:nvSpPr>
        <p:spPr>
          <a:xfrm>
            <a:off x="9803423" y="193431"/>
            <a:ext cx="1872762" cy="59787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7F7F2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7BAB6F-9456-4637-8DD6-73F8B6CB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2036" y="1562273"/>
            <a:ext cx="7627927" cy="29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Apothekerinnen und Apotheker nicht reich?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7"/>
            <a:ext cx="9690359" cy="514664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Apothekenhonorar wurde zuletzt 2013 auf 8,35 EUR erhöht</a:t>
            </a:r>
            <a:r>
              <a:rPr lang="de-DE" sz="2100" dirty="0">
                <a:latin typeface="Arial" panose="020B0604020202020204" pitchFamily="34" charset="0"/>
              </a:rPr>
              <a:t>, zuletzt sogar durch die Ampel-Koalition abgesenkt.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Hinzu kommt ein Zuschlag von 3 Prozent des Apothekeneinkaufspreises.</a:t>
            </a: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1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Apothekenvergütung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bleibt </a:t>
            </a:r>
            <a:r>
              <a:rPr lang="de-DE" sz="2100" dirty="0">
                <a:latin typeface="Arial" panose="020B0604020202020204" pitchFamily="34" charset="0"/>
              </a:rPr>
              <a:t>weit hinter </a:t>
            </a: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Inflation, Entwicklung der Tariflöhne und der wirtschaftlichen Gesamtentwicklung zurück.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latin typeface="Arial" panose="020B0604020202020204" pitchFamily="34" charset="0"/>
              </a:rPr>
              <a:t>Rund 10 Prozent der Apotheken fahren inzwischen defizitäre Betriebsergebnisse ein, also rote Zahlen. Weitere 25 Prozent haben Betriebsergebnisse zwischen 0 und 50.000 Euro. Diese Betriebe sind stark bedroht.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Vergleich mit den GKV-Einnahmen zeigt: Geldmittel sind vorhanden – </a:t>
            </a:r>
            <a:r>
              <a:rPr lang="de-DE" sz="2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Apothekensterben ist also in erster Linie eine Folge politischer Entscheidungen.</a:t>
            </a:r>
            <a:endParaRPr lang="de-DE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06.05.24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737168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Sind Apotheken nicht zu teuer?</a:t>
            </a:r>
          </a:p>
        </p:txBody>
      </p:sp>
    </p:spTree>
    <p:extLst>
      <p:ext uri="{BB962C8B-B14F-4D97-AF65-F5344CB8AC3E}">
        <p14:creationId xmlns:p14="http://schemas.microsoft.com/office/powerpoint/2010/main" val="4294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E8836A-924A-71D1-F158-B357A6369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31315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0209D8-FFB3-53E0-C781-6CEDABCBC502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Ausgaben für die Apotheken machen nur einen winzigen Teil der GKV-Gesamtausgaben aus!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68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0E8836A-924A-71D1-F158-B357A636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6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Apotheken nicht zu teuer?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Kosten für Apotheken und ihre Leistungen im GKV-System betrugen im Jahr 2023 nur noch 1,9 Prozent.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Zum Vergleich: Der Verwaltungsapparat der Kassen kostet rund 4,3 Prozent der Gesamtausgaben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Gleichzeitig will das BMG in Gesundheitskioske investieren, anstatt mit den dafür vorgesehenen Mitteln das bewährte Apothekennetz zu stabilisieren.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 kaputtsparen ist kein Sachzwang! </a:t>
            </a:r>
            <a:endParaRPr 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7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06.05.24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Apotheker – kann das nicht jede/</a:t>
            </a:r>
            <a:r>
              <a:rPr lang="de-DE" sz="4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03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668C2046-2733-31E2-FE82-16A623A2FE03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Apotheker ist ein unglaublich komplexer Beruf mit hohen Anforderungen!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084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Apotheker – kann das nicht jeder?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Versorgung der Bevölkerung mit Arzneimitteln ist eine hoheitliche Aufgabe, die der Gesetzgeber bewusst in die Hände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von Fachleuten gelegt hat.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Tätigkeit als Apothekerin bzw. Apotheker erfordert ein fünfjähriges Studium der Pharmazie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NC 1,53) plus Approbation. 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Dabei geht es um komplexe Studieninhalte wie Galenik, Pharmakologie, Physiologie, Chemie, Biologie, Biochemie und Analytik.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besteht eine Pflicht zur kontinuierlichen Fortbildung.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57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06.05.24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Könnte man Arzneimittel nicht einfach im Supermarkt verkaufen?</a:t>
            </a:r>
          </a:p>
        </p:txBody>
      </p:sp>
    </p:spTree>
    <p:extLst>
      <p:ext uri="{BB962C8B-B14F-4D97-AF65-F5344CB8AC3E}">
        <p14:creationId xmlns:p14="http://schemas.microsoft.com/office/powerpoint/2010/main" val="18424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41EB1A2F-0389-BAB8-D22A-86CF35364BC3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Eine unregulierte Abgabe birgt große Risiken!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23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Häufig gestellte Fragen zur Lage der Apotheken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797839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Haben wir nicht genug Apotheken?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Sind Apothekerinnen und Apotheker nicht reich?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Sind Apotheken nicht zu teuer?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Apothekerin und Apotheker – kann das nicht jede/r?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Könnte man Arzneimittel nicht einfach im Supermarkt verkaufen?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Können wir die Versorgung durch Sparpolitik verbessern?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Apotheken stärken – was bringt das?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Was schlägt die ABDA vor, um die Arzneimittelversorgung zu stabilisieren?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9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10148858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Könnte man Arzneimittel nicht einfach im Supermarkt verkaufen?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Arzneimittel sind Waren der besonderen Art: Auch bei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bestimmungsgemäßem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Gebrauch können sie unter Umständen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Gesundheit schädigen, </a:t>
            </a:r>
            <a:r>
              <a:rPr lang="de-DE" sz="2400" dirty="0">
                <a:latin typeface="Arial" panose="020B0604020202020204" pitchFamily="34" charset="0"/>
              </a:rPr>
              <a:t>z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.B. durch Wechselwirkungen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Falsch angewandte Arzneimittel können zu seelischer oder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körperlicher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Abhängigkeit führen.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Apothekerinnen und Apotheker sind deshalb laut Apothekenbetriebsordnung zu Information und Beratung verpflichtet, um Arzneimittelmissbrauch zu verhindern.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44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06.05.24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Können wir die Versorgung durch Sparpolitik verbessern?</a:t>
            </a:r>
          </a:p>
        </p:txBody>
      </p:sp>
    </p:spTree>
    <p:extLst>
      <p:ext uri="{BB962C8B-B14F-4D97-AF65-F5344CB8AC3E}">
        <p14:creationId xmlns:p14="http://schemas.microsoft.com/office/powerpoint/2010/main" val="35137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FD7EA8-73A5-4BBA-1D4B-C9C5E5EC2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22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8C3D1A-1D13-AEAF-391B-9C7DBA1D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458" y="16847"/>
            <a:ext cx="10023084" cy="6841153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616F54-81AC-AC4E-0109-D201B15B0324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Nein!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7469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1FD7EA8-73A5-4BBA-1D4B-C9C5E5EC2F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8C3D1A-1D13-AEAF-391B-9C7DBA1D7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58" y="16847"/>
            <a:ext cx="10023084" cy="68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5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9600218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 wir die Versorgung durch Sparpolitik verbessern?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3742267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Arzneimittelpreise sind seit über 15 Jahren gesunken – die Verbraucherpreise sind kontinuierlich angestiegen.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Rabattverträge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Krankenkassen mit der Pharmaindustrie haben zu einem tödlichen Kostendruck geführt – zahlreiche Pharmaunternehmen wurden vom deutschen Markt vertrieben.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Hersteller vergeben ihre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Aufträge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nach Indien oder China und liefern dorthin, wo sie Gewinne erwarten können.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b="1" dirty="0">
                <a:latin typeface="Arial" panose="020B0604020202020204" pitchFamily="34" charset="0"/>
              </a:rPr>
              <a:t>Ergebnisse von Sparpolitik: F</a:t>
            </a: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ragile Lieferketten und </a:t>
            </a:r>
            <a:r>
              <a:rPr lang="de-DE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Lieferengpässe</a:t>
            </a: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die aufwändiges Lieferengpass-Management nötig machen.</a:t>
            </a:r>
            <a:endParaRPr lang="de-DE" b="1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06.05.24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Apotheken stärken – was bringt das?</a:t>
            </a:r>
          </a:p>
        </p:txBody>
      </p:sp>
    </p:spTree>
    <p:extLst>
      <p:ext uri="{BB962C8B-B14F-4D97-AF65-F5344CB8AC3E}">
        <p14:creationId xmlns:p14="http://schemas.microsoft.com/office/powerpoint/2010/main" val="34701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3893C6-D705-CD7B-07CB-EF4FE9A27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26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B1C52F-1A17-01E4-35AD-806109B3F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902" y="5422"/>
            <a:ext cx="7182196" cy="6852578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735DCE-528E-E84E-5249-799E49F3EB69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Starke Apotheken sparen riesige Summen für das Gesundheitssystem!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138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13893C6-D705-CD7B-07CB-EF4FE9A27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27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B1C52F-1A17-01E4-35AD-806109B3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902" y="5422"/>
            <a:ext cx="7182196" cy="68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89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Apotheken stärken – was bringt das? 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797839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latin typeface="Arial" panose="020B0604020202020204" pitchFamily="34" charset="0"/>
              </a:rPr>
              <a:t>Apotheken sparen im Gesundheitssystem Jahr für Jahr Milliardenbeträge ein – auch nach den ABDA-Forderungen.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ARMIN zeigt: Pharmazeutische Expertise kann Klinikeinweisungen und schwere </a:t>
            </a:r>
            <a:r>
              <a:rPr lang="de-DE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Krankheitsverläufe</a:t>
            </a: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verhindern.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Impfungen und pharmazeutische Dienstleistungen in Apotheken tragen entscheidend zum Gesundheitsschutz und zur Prävention bei.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Netzwerk der wohnortnahen und flächendeckenden Arzneimittelversorgung muss erhalten bleiben – auch im Hinblick auf den demographischen Wandel!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68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06.05.24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Was schlägt die ABDA vor, um die Arzneimittelversorgung zu stabilisieren?</a:t>
            </a:r>
          </a:p>
        </p:txBody>
      </p:sp>
    </p:spTree>
    <p:extLst>
      <p:ext uri="{BB962C8B-B14F-4D97-AF65-F5344CB8AC3E}">
        <p14:creationId xmlns:p14="http://schemas.microsoft.com/office/powerpoint/2010/main" val="11728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06.05.24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667539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Haben wir nicht genug Apotheken?</a:t>
            </a:r>
          </a:p>
        </p:txBody>
      </p:sp>
    </p:spTree>
    <p:extLst>
      <p:ext uri="{BB962C8B-B14F-4D97-AF65-F5344CB8AC3E}">
        <p14:creationId xmlns:p14="http://schemas.microsoft.com/office/powerpoint/2010/main" val="24897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ABDA-Forderungen im Überblick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993736"/>
          </a:xfrm>
        </p:spPr>
        <p:txBody>
          <a:bodyPr/>
          <a:lstStyle/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dirty="0">
                <a:latin typeface="Arial" panose="020B0604020202020204" pitchFamily="34" charset="0"/>
              </a:rPr>
              <a:t>Um die Lieferengpässe besser managen zu können, brauchen die Apotheken </a:t>
            </a:r>
            <a:r>
              <a:rPr lang="de-DE" sz="1900" b="1" dirty="0">
                <a:latin typeface="Arial" panose="020B0604020202020204" pitchFamily="34" charset="0"/>
              </a:rPr>
              <a:t>mehr Entscheidungsfreiheiten. </a:t>
            </a:r>
            <a:r>
              <a:rPr lang="de-DE" sz="1900" dirty="0">
                <a:latin typeface="Arial" panose="020B0604020202020204" pitchFamily="34" charset="0"/>
              </a:rPr>
              <a:t>Die Teams müssen auf Basis ihrer pharmazeutischen Expertise beispielsweise selbst entscheiden, ob sie die Darreichungsform wechseln. Ziel muss eine </a:t>
            </a:r>
            <a:r>
              <a:rPr lang="de-DE" sz="1900" b="1" dirty="0">
                <a:latin typeface="Arial" panose="020B0604020202020204" pitchFamily="34" charset="0"/>
              </a:rPr>
              <a:t>schnelle, flexible Versorgung </a:t>
            </a:r>
            <a:r>
              <a:rPr lang="de-DE" sz="1900" dirty="0">
                <a:latin typeface="Arial" panose="020B0604020202020204" pitchFamily="34" charset="0"/>
              </a:rPr>
              <a:t>sein. </a:t>
            </a:r>
            <a:r>
              <a:rPr lang="de-DE" sz="1900" b="1" dirty="0">
                <a:latin typeface="Arial" panose="020B0604020202020204" pitchFamily="34" charset="0"/>
              </a:rPr>
              <a:t>Strafzahlungen von Krankenkassen (</a:t>
            </a:r>
            <a:r>
              <a:rPr lang="de-DE" sz="1900" b="1" dirty="0" err="1">
                <a:latin typeface="Arial" panose="020B0604020202020204" pitchFamily="34" charset="0"/>
              </a:rPr>
              <a:t>Retaxationen</a:t>
            </a:r>
            <a:r>
              <a:rPr lang="de-DE" sz="1900" b="1" dirty="0">
                <a:latin typeface="Arial" panose="020B0604020202020204" pitchFamily="34" charset="0"/>
              </a:rPr>
              <a:t>)</a:t>
            </a:r>
            <a:r>
              <a:rPr lang="de-DE" sz="1900" dirty="0">
                <a:latin typeface="Arial" panose="020B0604020202020204" pitchFamily="34" charset="0"/>
              </a:rPr>
              <a:t> sollen dabei </a:t>
            </a:r>
            <a:r>
              <a:rPr lang="de-DE" sz="1900" b="1" dirty="0">
                <a:latin typeface="Arial" panose="020B0604020202020204" pitchFamily="34" charset="0"/>
              </a:rPr>
              <a:t>ausgeschlossen</a:t>
            </a:r>
            <a:r>
              <a:rPr lang="de-DE" sz="1900" dirty="0">
                <a:latin typeface="Arial" panose="020B0604020202020204" pitchFamily="34" charset="0"/>
              </a:rPr>
              <a:t> sein.</a:t>
            </a:r>
          </a:p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Inflationsausgleich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900" b="1" dirty="0">
                <a:latin typeface="Arial" panose="020B0604020202020204" pitchFamily="34" charset="0"/>
              </a:rPr>
              <a:t>D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eutliche Senkung 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Kassenabschlags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oder eine Maßnahme mit ähnlicher Wirkung in der Arzneimittelpreisverordnung.</a:t>
            </a:r>
          </a:p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Skonti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 im Verhältnis zwischen Apotheke und Großhandel </a:t>
            </a:r>
            <a:r>
              <a:rPr lang="de-DE" sz="1900" b="1" dirty="0">
                <a:latin typeface="Arial" panose="020B0604020202020204" pitchFamily="34" charset="0"/>
                <a:cs typeface="Arial" panose="020B0604020202020204" pitchFamily="34" charset="0"/>
              </a:rPr>
              <a:t>müssen erlaubt bleiben</a:t>
            </a: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. Durch diese kostenneutrale Anpassung der Arzneimittelpreisverordnung würde der Gesetzgeber lediglich den Ursprungszustand wiederherstellen.</a:t>
            </a:r>
          </a:p>
          <a:p>
            <a:pPr marL="466725" indent="-457200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+mj-lt"/>
              <a:buAutoNum type="arabicPeriod"/>
              <a:tabLst>
                <a:tab pos="1460500" algn="l"/>
              </a:tabLst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Darüber hinaus muss kurzfristig eine Sicherstellungspauschale für Apotheken eingeführt werden, die jede Apotheke als Grundsicherung erhält.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7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75F2E0-7C94-10AF-827F-629BD635C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39" y="182765"/>
            <a:ext cx="12038121" cy="649247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2627" y="2216566"/>
            <a:ext cx="5706744" cy="2424868"/>
          </a:xfrm>
        </p:spPr>
        <p:txBody>
          <a:bodyPr anchor="ctr">
            <a:noAutofit/>
          </a:bodyPr>
          <a:lstStyle/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Weniger Apotheken gab es zuletzt 1979! </a:t>
            </a:r>
          </a:p>
        </p:txBody>
      </p:sp>
    </p:spTree>
    <p:extLst>
      <p:ext uri="{BB962C8B-B14F-4D97-AF65-F5344CB8AC3E}">
        <p14:creationId xmlns:p14="http://schemas.microsoft.com/office/powerpoint/2010/main" val="341520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475F2E0-7C94-10AF-827F-629BD635C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9" y="182765"/>
            <a:ext cx="12038121" cy="64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1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78A890-E665-6656-B5AB-7C72922EA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406" y="1012994"/>
            <a:ext cx="8417594" cy="40437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wir nicht genug Apotheken?</a:t>
            </a:r>
            <a:endParaRPr lang="de-DE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2F0EF1-0370-4822-5C6A-A8CFD1C37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386" y="1538358"/>
            <a:ext cx="9690359" cy="4797839"/>
          </a:xfrm>
        </p:spPr>
        <p:txBody>
          <a:bodyPr/>
          <a:lstStyle/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Zahl der öffentlichen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 ist auf dem niedrigsten Stand seit den 1980ern. 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Mit 21 Apotheken je 100.000 Einwohner liegt Deutschland deutlich unter dem EU-Durchschnitt. (32) 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Rund 500 Schließungen waren es allein in 2023 – so viele Apotheken gibt es allein in Thüringen.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Hauptursache ist die </a:t>
            </a:r>
            <a:r>
              <a:rPr lang="de-DE" sz="22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Apothekenvergütung</a:t>
            </a:r>
            <a:r>
              <a:rPr lang="de-DE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Die Gesamtkosten einer durchschnittlichen Apotheke sind im vergangenen Jahrzehnt um 59 Prozent gestiegen, während sich das Apothekenhonorar nach den letzten Kürzungen auf dem Niveau von 2004 befindet. 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51D6A571-D638-F37C-5F5F-A3244AFCB2C5}"/>
              </a:ext>
            </a:extLst>
          </p:cNvPr>
          <p:cNvSpPr txBox="1">
            <a:spLocks/>
          </p:cNvSpPr>
          <p:nvPr/>
        </p:nvSpPr>
        <p:spPr>
          <a:xfrm>
            <a:off x="445818" y="365530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NeueLT Std Lt" panose="020B0403020202020204" pitchFamily="34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A50D8F-3D68-B2DD-0FBB-203ADB53A2E1}"/>
              </a:ext>
            </a:extLst>
          </p:cNvPr>
          <p:cNvSpPr txBox="1">
            <a:spLocks/>
          </p:cNvSpPr>
          <p:nvPr/>
        </p:nvSpPr>
        <p:spPr>
          <a:xfrm>
            <a:off x="726386" y="521803"/>
            <a:ext cx="7113169" cy="40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1600" b="0" i="0" kern="1200">
                <a:solidFill>
                  <a:schemeClr val="bg1">
                    <a:lumMod val="75000"/>
                  </a:schemeClr>
                </a:solidFill>
                <a:latin typeface="HelveticaNeueLT Std Lt" panose="020B0403020202020204" pitchFamily="34" charset="77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4" marR="0" lvl="0" indent="0" algn="l" defTabSz="457189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472C4"/>
              </a:buClr>
              <a:buSzTx/>
              <a:buFont typeface="Lucida Grande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t>Die Lage der Apotheken in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79E70E-50BB-171A-160B-0356BA024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6745" y="5938879"/>
            <a:ext cx="1528856" cy="5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7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10F113-A20D-7D4F-A4A6-6A534DD1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5867" y="6468488"/>
            <a:ext cx="1896533" cy="3895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D01545E-A440-2646-B2EC-DA051E070E5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 hidden="1">
            <a:extLst>
              <a:ext uri="{FF2B5EF4-FFF2-40B4-BE49-F238E27FC236}">
                <a16:creationId xmlns:a16="http://schemas.microsoft.com/office/drawing/2014/main" id="{1A8437C7-FF76-9F4A-AAC4-08B40CB2CF5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9CA01D-0EA1-FC4A-A6B1-A498203B7DA0}" type="datetimeFigureOut">
              <a:rPr lang="de-DE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06.05.24</a:t>
            </a:fld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0B127E3D-AC93-0542-9A3A-19D9EC3A0981}"/>
              </a:ext>
            </a:extLst>
          </p:cNvPr>
          <p:cNvSpPr txBox="1">
            <a:spLocks/>
          </p:cNvSpPr>
          <p:nvPr/>
        </p:nvSpPr>
        <p:spPr>
          <a:xfrm>
            <a:off x="0" y="1305385"/>
            <a:ext cx="11706577" cy="40202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067" b="1" kern="1200" cap="none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" name="Videoideen virtuelle Apotheke">
            <a:extLst>
              <a:ext uri="{FF2B5EF4-FFF2-40B4-BE49-F238E27FC236}">
                <a16:creationId xmlns:a16="http://schemas.microsoft.com/office/drawing/2014/main" id="{3AF3CF02-6A40-8126-42E4-FF7C80DC83C6}"/>
              </a:ext>
            </a:extLst>
          </p:cNvPr>
          <p:cNvSpPr txBox="1">
            <a:spLocks/>
          </p:cNvSpPr>
          <p:nvPr/>
        </p:nvSpPr>
        <p:spPr>
          <a:xfrm>
            <a:off x="771521" y="1850645"/>
            <a:ext cx="10648958" cy="31567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de-DE"/>
            </a:defPPr>
            <a:lvl1pPr marR="0" lvl="0" indent="0" algn="ctr" defTabSz="609585" fontAlgn="auto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5400" b="1" cap="none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+mj-cs"/>
              </a:defRPr>
            </a:lvl1pPr>
          </a:lstStyle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Sind Apothekerinnen und</a:t>
            </a:r>
          </a:p>
          <a:p>
            <a:pPr marL="363538" indent="-354013" defTabSz="457189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Font typeface="Arial" panose="020B0604020202020204" pitchFamily="34" charset="0"/>
              <a:buChar char="»"/>
              <a:tabLst>
                <a:tab pos="1460500" algn="l"/>
              </a:tabLst>
            </a:pPr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Apotheker nicht reich?</a:t>
            </a:r>
          </a:p>
        </p:txBody>
      </p:sp>
    </p:spTree>
    <p:extLst>
      <p:ext uri="{BB962C8B-B14F-4D97-AF65-F5344CB8AC3E}">
        <p14:creationId xmlns:p14="http://schemas.microsoft.com/office/powerpoint/2010/main" val="23728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526FF3-4056-9C3F-81A2-5D59781DB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2770" y="21512"/>
            <a:ext cx="8526457" cy="684867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4606542-37D6-589E-BED0-F33FA065B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8</a:t>
            </a:fld>
            <a:endParaRPr lang="de-DE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1E6464C-5AB5-8D40-296F-55AB08CE6226}"/>
              </a:ext>
            </a:extLst>
          </p:cNvPr>
          <p:cNvSpPr txBox="1">
            <a:spLocks/>
          </p:cNvSpPr>
          <p:nvPr/>
        </p:nvSpPr>
        <p:spPr>
          <a:xfrm>
            <a:off x="1832771" y="2194436"/>
            <a:ext cx="8526457" cy="2502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0584" indent="0" algn="l" defTabSz="457189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1"/>
              </a:buClr>
              <a:buFont typeface="Lucida Grande"/>
              <a:buNone/>
              <a:tabLst/>
              <a:defRPr sz="2200" b="0" i="0" kern="1200">
                <a:solidFill>
                  <a:schemeClr val="tx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742932" indent="-28574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stemschrift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Font typeface="Lucida Grande"/>
              <a:buChar char="·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Apothekenvergütung stagniert!</a:t>
            </a:r>
            <a:endParaRPr lang="de-DE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615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F526FF3-4056-9C3F-81A2-5D59781D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70" y="21512"/>
            <a:ext cx="8526457" cy="684867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4606542-37D6-589E-BED0-F33FA065B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23344-E642-0E4E-891D-1AA0EB921031}" type="slidenum">
              <a:rPr lang="de-DE" b="1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522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Macintosh PowerPoint</Application>
  <PresentationFormat>Breitbild</PresentationFormat>
  <Paragraphs>113</Paragraphs>
  <Slides>30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1" baseType="lpstr">
      <vt:lpstr>Arial</vt:lpstr>
      <vt:lpstr>Arial Black</vt:lpstr>
      <vt:lpstr>Calibri</vt:lpstr>
      <vt:lpstr>Courier New</vt:lpstr>
      <vt:lpstr>HelveticaNeueLT Std</vt:lpstr>
      <vt:lpstr>HelveticaNeueLT Std Lt</vt:lpstr>
      <vt:lpstr>HelveticaNeueLT Std Med</vt:lpstr>
      <vt:lpstr>Lucida Grande</vt:lpstr>
      <vt:lpstr>Symbol</vt:lpstr>
      <vt:lpstr>Systemschrift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 fixe ABDA/Cyrano</dc:title>
  <dc:creator>Mathias Arnold</dc:creator>
  <cp:lastModifiedBy>Microsoft Office User</cp:lastModifiedBy>
  <cp:revision>125</cp:revision>
  <cp:lastPrinted>2023-11-30T18:54:08Z</cp:lastPrinted>
  <dcterms:modified xsi:type="dcterms:W3CDTF">2024-05-06T15:05:20Z</dcterms:modified>
</cp:coreProperties>
</file>